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73" r:id="rId5"/>
    <p:sldId id="291" r:id="rId6"/>
    <p:sldId id="274" r:id="rId7"/>
    <p:sldId id="317" r:id="rId8"/>
    <p:sldId id="276" r:id="rId9"/>
    <p:sldId id="712" r:id="rId10"/>
    <p:sldId id="265" r:id="rId11"/>
    <p:sldId id="264" r:id="rId12"/>
    <p:sldId id="713" r:id="rId13"/>
    <p:sldId id="746" r:id="rId14"/>
    <p:sldId id="747" r:id="rId15"/>
    <p:sldId id="261" r:id="rId16"/>
    <p:sldId id="748" r:id="rId17"/>
    <p:sldId id="277" r:id="rId18"/>
    <p:sldId id="350" r:id="rId19"/>
    <p:sldId id="259" r:id="rId20"/>
    <p:sldId id="667" r:id="rId21"/>
    <p:sldId id="356" r:id="rId22"/>
    <p:sldId id="357" r:id="rId23"/>
    <p:sldId id="358" r:id="rId24"/>
    <p:sldId id="359" r:id="rId25"/>
    <p:sldId id="360" r:id="rId26"/>
    <p:sldId id="750" r:id="rId27"/>
    <p:sldId id="681" r:id="rId28"/>
    <p:sldId id="278" r:id="rId29"/>
    <p:sldId id="716" r:id="rId30"/>
    <p:sldId id="717" r:id="rId31"/>
    <p:sldId id="718" r:id="rId32"/>
    <p:sldId id="719" r:id="rId33"/>
    <p:sldId id="361" r:id="rId34"/>
    <p:sldId id="363" r:id="rId35"/>
    <p:sldId id="280" r:id="rId36"/>
    <p:sldId id="281" r:id="rId37"/>
    <p:sldId id="284" r:id="rId38"/>
    <p:sldId id="285" r:id="rId39"/>
    <p:sldId id="708" r:id="rId40"/>
    <p:sldId id="374" r:id="rId41"/>
    <p:sldId id="375" r:id="rId42"/>
    <p:sldId id="376" r:id="rId43"/>
    <p:sldId id="377" r:id="rId44"/>
    <p:sldId id="378" r:id="rId45"/>
    <p:sldId id="379" r:id="rId46"/>
    <p:sldId id="380" r:id="rId47"/>
    <p:sldId id="381" r:id="rId48"/>
    <p:sldId id="382" r:id="rId49"/>
    <p:sldId id="383" r:id="rId50"/>
    <p:sldId id="385" r:id="rId51"/>
    <p:sldId id="384" r:id="rId52"/>
    <p:sldId id="669" r:id="rId53"/>
    <p:sldId id="387" r:id="rId54"/>
    <p:sldId id="388" r:id="rId55"/>
    <p:sldId id="672" r:id="rId56"/>
    <p:sldId id="738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gadish P" initials="J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97056B-0418-49B4-991E-4DFE528EA3C4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B67D7D-EED5-4518-BBE5-548CAAB5CB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6530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F928EA8F-9B45-926B-5753-8C697E15DE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F8C051F-7CC0-422F-B405-407672978F2B}" type="slidenum">
              <a:rPr lang="en-US" altLang="en-US" sz="1200"/>
              <a:pPr/>
              <a:t>10</a:t>
            </a:fld>
            <a:endParaRPr lang="en-US" altLang="en-US" sz="120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F55EF9B3-EE5B-52DC-783A-A60217AC6F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solidFill>
            <a:srgbClr val="FFFFFF"/>
          </a:solidFill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9782AEDB-93EE-C1E5-9509-E8245409F0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1813"/>
            <a:ext cx="5029200" cy="4116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3881" tIns="46941" rIns="93881" bIns="46941"/>
          <a:lstStyle/>
          <a:p>
            <a:pPr marL="228600" indent="-228600"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8966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6FE799-1CFB-7911-0232-BEA009D74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>
            <a:extLst>
              <a:ext uri="{FF2B5EF4-FFF2-40B4-BE49-F238E27FC236}">
                <a16:creationId xmlns:a16="http://schemas.microsoft.com/office/drawing/2014/main" id="{6A39877E-DAE6-5C2F-896F-BB4F908744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CF3A86-FF0A-4598-A861-4C7CECBE0ECE}" type="slidenum">
              <a:rPr lang="en-US" altLang="en-US" smtClean="0"/>
              <a:pPr/>
              <a:t>26</a:t>
            </a:fld>
            <a:endParaRPr lang="en-US" altLang="en-US"/>
          </a:p>
        </p:txBody>
      </p:sp>
      <p:sp>
        <p:nvSpPr>
          <p:cNvPr id="97283" name="Rectangle 2">
            <a:extLst>
              <a:ext uri="{FF2B5EF4-FFF2-40B4-BE49-F238E27FC236}">
                <a16:creationId xmlns:a16="http://schemas.microsoft.com/office/drawing/2014/main" id="{832B9744-9684-9813-3FCC-A5CFAE4A09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>
            <a:extLst>
              <a:ext uri="{FF2B5EF4-FFF2-40B4-BE49-F238E27FC236}">
                <a16:creationId xmlns:a16="http://schemas.microsoft.com/office/drawing/2014/main" id="{46ED71D8-1844-1E2B-7B52-734CFC0245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868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92D388D5-BCFF-F799-B52B-B83C43DCCA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988D69-EA24-4E46-874C-779911748645}" type="slidenum">
              <a:rPr lang="en-US" altLang="en-US" smtClean="0"/>
              <a:pPr/>
              <a:t>27</a:t>
            </a:fld>
            <a:endParaRPr lang="en-US" altLang="en-US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18061276-A7E4-6101-BFFC-89C43D5181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ADDC591E-51C4-FB5B-5B72-53DBF29741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6947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>
            <a:extLst>
              <a:ext uri="{FF2B5EF4-FFF2-40B4-BE49-F238E27FC236}">
                <a16:creationId xmlns:a16="http://schemas.microsoft.com/office/drawing/2014/main" id="{1B19EF4A-45FE-B0CE-CE56-599F6F0B7B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137B72-4AD1-417F-B350-6EB4AD35BC29}" type="slidenum">
              <a:rPr lang="en-US" altLang="en-US" smtClean="0"/>
              <a:pPr/>
              <a:t>33</a:t>
            </a:fld>
            <a:endParaRPr lang="en-US" altLang="en-US"/>
          </a:p>
        </p:txBody>
      </p:sp>
      <p:sp>
        <p:nvSpPr>
          <p:cNvPr id="91139" name="Rectangle 2">
            <a:extLst>
              <a:ext uri="{FF2B5EF4-FFF2-40B4-BE49-F238E27FC236}">
                <a16:creationId xmlns:a16="http://schemas.microsoft.com/office/drawing/2014/main" id="{2A8289D8-C5A7-0EEB-AFF9-63FDA46FE3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>
            <a:extLst>
              <a:ext uri="{FF2B5EF4-FFF2-40B4-BE49-F238E27FC236}">
                <a16:creationId xmlns:a16="http://schemas.microsoft.com/office/drawing/2014/main" id="{EFA07877-D600-E528-7315-A31F82E0D3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8781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>
            <a:extLst>
              <a:ext uri="{FF2B5EF4-FFF2-40B4-BE49-F238E27FC236}">
                <a16:creationId xmlns:a16="http://schemas.microsoft.com/office/drawing/2014/main" id="{0F55699A-4AC7-C5B4-60CE-819B83323A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6DDFB2-35C3-4CCB-B076-95D9D40FC32D}" type="slidenum">
              <a:rPr lang="en-US" altLang="en-US" smtClean="0"/>
              <a:pPr/>
              <a:t>34</a:t>
            </a:fld>
            <a:endParaRPr lang="en-US" altLang="en-US"/>
          </a:p>
        </p:txBody>
      </p:sp>
      <p:sp>
        <p:nvSpPr>
          <p:cNvPr id="95235" name="Rectangle 2">
            <a:extLst>
              <a:ext uri="{FF2B5EF4-FFF2-40B4-BE49-F238E27FC236}">
                <a16:creationId xmlns:a16="http://schemas.microsoft.com/office/drawing/2014/main" id="{3CFA5B0E-44A6-9FF7-2573-3FC46A693F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>
            <a:extLst>
              <a:ext uri="{FF2B5EF4-FFF2-40B4-BE49-F238E27FC236}">
                <a16:creationId xmlns:a16="http://schemas.microsoft.com/office/drawing/2014/main" id="{CD59AB04-4CBA-8620-71D5-4615395707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495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>
            <a:extLst>
              <a:ext uri="{FF2B5EF4-FFF2-40B4-BE49-F238E27FC236}">
                <a16:creationId xmlns:a16="http://schemas.microsoft.com/office/drawing/2014/main" id="{A6E4091C-4132-6494-AF32-3D8B5F0330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CAE9EA2-A2B0-4CA2-930C-64A1587A6759}" type="slidenum">
              <a:rPr lang="en-US" altLang="en-US" smtClean="0"/>
              <a:pPr/>
              <a:t>40</a:t>
            </a:fld>
            <a:endParaRPr lang="en-US" altLang="en-US"/>
          </a:p>
        </p:txBody>
      </p:sp>
      <p:sp>
        <p:nvSpPr>
          <p:cNvPr id="117763" name="Rectangle 2">
            <a:extLst>
              <a:ext uri="{FF2B5EF4-FFF2-40B4-BE49-F238E27FC236}">
                <a16:creationId xmlns:a16="http://schemas.microsoft.com/office/drawing/2014/main" id="{B1E896E7-2290-38A6-A062-F03C4FC745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>
            <a:extLst>
              <a:ext uri="{FF2B5EF4-FFF2-40B4-BE49-F238E27FC236}">
                <a16:creationId xmlns:a16="http://schemas.microsoft.com/office/drawing/2014/main" id="{8379302F-1D60-EB79-D7DD-B59C2318F6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3007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>
            <a:extLst>
              <a:ext uri="{FF2B5EF4-FFF2-40B4-BE49-F238E27FC236}">
                <a16:creationId xmlns:a16="http://schemas.microsoft.com/office/drawing/2014/main" id="{8E75EECF-C11A-3D88-5CE9-27A18FACC6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F424D0-08AC-4DDF-A6EE-ED8DC94B22EE}" type="slidenum">
              <a:rPr lang="en-US" altLang="en-US" smtClean="0"/>
              <a:pPr/>
              <a:t>41</a:t>
            </a:fld>
            <a:endParaRPr lang="en-US" altLang="en-US"/>
          </a:p>
        </p:txBody>
      </p:sp>
      <p:sp>
        <p:nvSpPr>
          <p:cNvPr id="119811" name="Rectangle 2">
            <a:extLst>
              <a:ext uri="{FF2B5EF4-FFF2-40B4-BE49-F238E27FC236}">
                <a16:creationId xmlns:a16="http://schemas.microsoft.com/office/drawing/2014/main" id="{F6984C11-1CA3-944E-6ADC-B79894EAC74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>
            <a:extLst>
              <a:ext uri="{FF2B5EF4-FFF2-40B4-BE49-F238E27FC236}">
                <a16:creationId xmlns:a16="http://schemas.microsoft.com/office/drawing/2014/main" id="{5A50CBF4-5B24-0A06-4BAC-39DE9D0FA1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2713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>
            <a:extLst>
              <a:ext uri="{FF2B5EF4-FFF2-40B4-BE49-F238E27FC236}">
                <a16:creationId xmlns:a16="http://schemas.microsoft.com/office/drawing/2014/main" id="{37CA7A22-43F5-6876-FDCA-8042653E00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AD755E9-B603-4CAD-9683-B12D8CF041C0}" type="slidenum">
              <a:rPr lang="en-US" altLang="en-US" smtClean="0"/>
              <a:pPr/>
              <a:t>42</a:t>
            </a:fld>
            <a:endParaRPr lang="en-US" altLang="en-US"/>
          </a:p>
        </p:txBody>
      </p:sp>
      <p:sp>
        <p:nvSpPr>
          <p:cNvPr id="121859" name="Rectangle 2">
            <a:extLst>
              <a:ext uri="{FF2B5EF4-FFF2-40B4-BE49-F238E27FC236}">
                <a16:creationId xmlns:a16="http://schemas.microsoft.com/office/drawing/2014/main" id="{82463341-621D-3FAA-3109-0291D1C5ABC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>
            <a:extLst>
              <a:ext uri="{FF2B5EF4-FFF2-40B4-BE49-F238E27FC236}">
                <a16:creationId xmlns:a16="http://schemas.microsoft.com/office/drawing/2014/main" id="{C2287688-4F6B-C645-A34B-121B0A1823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31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>
            <a:extLst>
              <a:ext uri="{FF2B5EF4-FFF2-40B4-BE49-F238E27FC236}">
                <a16:creationId xmlns:a16="http://schemas.microsoft.com/office/drawing/2014/main" id="{7391974E-201F-D904-0059-A3FC4328E0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18B6CF-1F07-4693-A3DA-50E7B8ACAA95}" type="slidenum">
              <a:rPr lang="en-US" altLang="en-US" smtClean="0"/>
              <a:pPr/>
              <a:t>43</a:t>
            </a:fld>
            <a:endParaRPr lang="en-US" altLang="en-US"/>
          </a:p>
        </p:txBody>
      </p:sp>
      <p:sp>
        <p:nvSpPr>
          <p:cNvPr id="123907" name="Rectangle 2">
            <a:extLst>
              <a:ext uri="{FF2B5EF4-FFF2-40B4-BE49-F238E27FC236}">
                <a16:creationId xmlns:a16="http://schemas.microsoft.com/office/drawing/2014/main" id="{AF9D4C6B-A142-B1F7-DA06-6BCA8710AA9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>
            <a:extLst>
              <a:ext uri="{FF2B5EF4-FFF2-40B4-BE49-F238E27FC236}">
                <a16:creationId xmlns:a16="http://schemas.microsoft.com/office/drawing/2014/main" id="{36E23AF4-4F28-667C-530B-39BEF5DA07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8575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>
            <a:extLst>
              <a:ext uri="{FF2B5EF4-FFF2-40B4-BE49-F238E27FC236}">
                <a16:creationId xmlns:a16="http://schemas.microsoft.com/office/drawing/2014/main" id="{6E371309-3582-D7BA-3822-955723A94A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508D04-1D35-4A98-8F98-0F52B35AE431}" type="slidenum">
              <a:rPr lang="en-US" altLang="en-US" smtClean="0"/>
              <a:pPr/>
              <a:t>44</a:t>
            </a:fld>
            <a:endParaRPr lang="en-US" altLang="en-US"/>
          </a:p>
        </p:txBody>
      </p:sp>
      <p:sp>
        <p:nvSpPr>
          <p:cNvPr id="125955" name="Rectangle 2">
            <a:extLst>
              <a:ext uri="{FF2B5EF4-FFF2-40B4-BE49-F238E27FC236}">
                <a16:creationId xmlns:a16="http://schemas.microsoft.com/office/drawing/2014/main" id="{5053B767-A44E-7E1A-0AFE-1030026CAE7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>
            <a:extLst>
              <a:ext uri="{FF2B5EF4-FFF2-40B4-BE49-F238E27FC236}">
                <a16:creationId xmlns:a16="http://schemas.microsoft.com/office/drawing/2014/main" id="{50B2A2E6-8C39-C0B7-AF6B-AFAE73987D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3561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>
            <a:extLst>
              <a:ext uri="{FF2B5EF4-FFF2-40B4-BE49-F238E27FC236}">
                <a16:creationId xmlns:a16="http://schemas.microsoft.com/office/drawing/2014/main" id="{C2772DFB-E7F8-9FFC-4647-B8409A5CC8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B4613B8-22AB-4B37-A9E7-206702908436}" type="slidenum">
              <a:rPr lang="en-US" altLang="en-US" smtClean="0"/>
              <a:pPr/>
              <a:t>45</a:t>
            </a:fld>
            <a:endParaRPr lang="en-US" altLang="en-US"/>
          </a:p>
        </p:txBody>
      </p:sp>
      <p:sp>
        <p:nvSpPr>
          <p:cNvPr id="128003" name="Rectangle 2">
            <a:extLst>
              <a:ext uri="{FF2B5EF4-FFF2-40B4-BE49-F238E27FC236}">
                <a16:creationId xmlns:a16="http://schemas.microsoft.com/office/drawing/2014/main" id="{EC8DDFB0-4C61-C8B7-2978-94039287862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>
            <a:extLst>
              <a:ext uri="{FF2B5EF4-FFF2-40B4-BE49-F238E27FC236}">
                <a16:creationId xmlns:a16="http://schemas.microsoft.com/office/drawing/2014/main" id="{70286F90-90C3-349E-A176-E3ACAFA335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335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CC06688C-C04A-DC8D-AA63-86994132F8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C5F2433-ECBA-43EC-A3FB-7BF70432A3B9}" type="slidenum">
              <a:rPr lang="en-US" altLang="en-US" sz="1200"/>
              <a:pPr/>
              <a:t>11</a:t>
            </a:fld>
            <a:endParaRPr lang="en-US" altLang="en-US" sz="1200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B1BC3D85-D551-D9BF-432F-BCD8499186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solidFill>
            <a:srgbClr val="FFFFFF"/>
          </a:solidFill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C88CA549-F578-B1B5-D7A4-5F87AB4610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1813"/>
            <a:ext cx="5029200" cy="4116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3881" tIns="46941" rIns="93881" bIns="46941"/>
          <a:lstStyle/>
          <a:p>
            <a:pPr marL="228600" indent="-228600" eaLnBrk="1" hangingPunct="1"/>
            <a:endParaRPr lang="en-US" altLang="en-US" b="1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9907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>
            <a:extLst>
              <a:ext uri="{FF2B5EF4-FFF2-40B4-BE49-F238E27FC236}">
                <a16:creationId xmlns:a16="http://schemas.microsoft.com/office/drawing/2014/main" id="{23F95374-D602-F6A9-88FF-CC5F8F69CD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FFEDC3-3641-406B-9F4C-0B28E502C27C}" type="slidenum">
              <a:rPr lang="en-US" altLang="en-US" smtClean="0"/>
              <a:pPr/>
              <a:t>46</a:t>
            </a:fld>
            <a:endParaRPr lang="en-US" altLang="en-US"/>
          </a:p>
        </p:txBody>
      </p:sp>
      <p:sp>
        <p:nvSpPr>
          <p:cNvPr id="130051" name="Rectangle 2">
            <a:extLst>
              <a:ext uri="{FF2B5EF4-FFF2-40B4-BE49-F238E27FC236}">
                <a16:creationId xmlns:a16="http://schemas.microsoft.com/office/drawing/2014/main" id="{1399A70D-6313-05A8-E472-3E55F412CC2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>
            <a:extLst>
              <a:ext uri="{FF2B5EF4-FFF2-40B4-BE49-F238E27FC236}">
                <a16:creationId xmlns:a16="http://schemas.microsoft.com/office/drawing/2014/main" id="{13D66DA2-FCFA-77F8-F623-3047B008B2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4570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>
            <a:extLst>
              <a:ext uri="{FF2B5EF4-FFF2-40B4-BE49-F238E27FC236}">
                <a16:creationId xmlns:a16="http://schemas.microsoft.com/office/drawing/2014/main" id="{270848CC-BB64-B1D3-E9BF-B46206DF84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4BC903-5A9D-4870-A2F5-DA555511C9AE}" type="slidenum">
              <a:rPr lang="en-US" altLang="en-US" smtClean="0"/>
              <a:pPr/>
              <a:t>47</a:t>
            </a:fld>
            <a:endParaRPr lang="en-US" altLang="en-US"/>
          </a:p>
        </p:txBody>
      </p:sp>
      <p:sp>
        <p:nvSpPr>
          <p:cNvPr id="132099" name="Rectangle 2">
            <a:extLst>
              <a:ext uri="{FF2B5EF4-FFF2-40B4-BE49-F238E27FC236}">
                <a16:creationId xmlns:a16="http://schemas.microsoft.com/office/drawing/2014/main" id="{1DC96C32-9C03-494C-3A06-C668C38EBD6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>
            <a:extLst>
              <a:ext uri="{FF2B5EF4-FFF2-40B4-BE49-F238E27FC236}">
                <a16:creationId xmlns:a16="http://schemas.microsoft.com/office/drawing/2014/main" id="{C85C4B00-6F22-3F0D-641B-6F730AC85B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987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>
            <a:extLst>
              <a:ext uri="{FF2B5EF4-FFF2-40B4-BE49-F238E27FC236}">
                <a16:creationId xmlns:a16="http://schemas.microsoft.com/office/drawing/2014/main" id="{648AE08B-B7AC-32C6-1ADE-ACE8344F2A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9559FB-EA2E-4C69-B057-6A97E7F7E0AA}" type="slidenum">
              <a:rPr lang="en-US" altLang="en-US" smtClean="0"/>
              <a:pPr/>
              <a:t>48</a:t>
            </a:fld>
            <a:endParaRPr lang="en-US" altLang="en-US"/>
          </a:p>
        </p:txBody>
      </p:sp>
      <p:sp>
        <p:nvSpPr>
          <p:cNvPr id="134147" name="Rectangle 2">
            <a:extLst>
              <a:ext uri="{FF2B5EF4-FFF2-40B4-BE49-F238E27FC236}">
                <a16:creationId xmlns:a16="http://schemas.microsoft.com/office/drawing/2014/main" id="{2701390B-6C56-CF9E-6758-6FE4795A6A2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>
            <a:extLst>
              <a:ext uri="{FF2B5EF4-FFF2-40B4-BE49-F238E27FC236}">
                <a16:creationId xmlns:a16="http://schemas.microsoft.com/office/drawing/2014/main" id="{CF1DBB5B-F3FF-4827-76D3-C27D983074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0596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>
            <a:extLst>
              <a:ext uri="{FF2B5EF4-FFF2-40B4-BE49-F238E27FC236}">
                <a16:creationId xmlns:a16="http://schemas.microsoft.com/office/drawing/2014/main" id="{115B28AA-D270-C498-3642-F4FA56A4F9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D0E354-7D12-41AF-932B-58BB9A60E2FC}" type="slidenum">
              <a:rPr lang="en-US" altLang="en-US" smtClean="0"/>
              <a:pPr/>
              <a:t>49</a:t>
            </a:fld>
            <a:endParaRPr lang="en-US" altLang="en-US"/>
          </a:p>
        </p:txBody>
      </p:sp>
      <p:sp>
        <p:nvSpPr>
          <p:cNvPr id="136195" name="Rectangle 2">
            <a:extLst>
              <a:ext uri="{FF2B5EF4-FFF2-40B4-BE49-F238E27FC236}">
                <a16:creationId xmlns:a16="http://schemas.microsoft.com/office/drawing/2014/main" id="{35CB2624-9F14-BD33-EC99-1569A81168D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>
            <a:extLst>
              <a:ext uri="{FF2B5EF4-FFF2-40B4-BE49-F238E27FC236}">
                <a16:creationId xmlns:a16="http://schemas.microsoft.com/office/drawing/2014/main" id="{FE526997-6038-6945-7123-7E347F2EA8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5367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>
            <a:extLst>
              <a:ext uri="{FF2B5EF4-FFF2-40B4-BE49-F238E27FC236}">
                <a16:creationId xmlns:a16="http://schemas.microsoft.com/office/drawing/2014/main" id="{7763144C-9AD0-DC0D-2423-3D7A706D6D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65C1B0E-666F-4B1B-AD0C-F7347C9B0803}" type="slidenum">
              <a:rPr lang="en-US" altLang="en-US" smtClean="0"/>
              <a:pPr/>
              <a:t>50</a:t>
            </a:fld>
            <a:endParaRPr lang="en-US" altLang="en-US"/>
          </a:p>
        </p:txBody>
      </p:sp>
      <p:sp>
        <p:nvSpPr>
          <p:cNvPr id="138243" name="Rectangle 2">
            <a:extLst>
              <a:ext uri="{FF2B5EF4-FFF2-40B4-BE49-F238E27FC236}">
                <a16:creationId xmlns:a16="http://schemas.microsoft.com/office/drawing/2014/main" id="{E6CE269F-677D-0F42-718B-1D74CFC2E2A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>
            <a:extLst>
              <a:ext uri="{FF2B5EF4-FFF2-40B4-BE49-F238E27FC236}">
                <a16:creationId xmlns:a16="http://schemas.microsoft.com/office/drawing/2014/main" id="{A369C561-9456-6134-6553-78D31FB9E4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0723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>
            <a:extLst>
              <a:ext uri="{FF2B5EF4-FFF2-40B4-BE49-F238E27FC236}">
                <a16:creationId xmlns:a16="http://schemas.microsoft.com/office/drawing/2014/main" id="{4ED1C909-71DB-92E8-E4DF-9B7635983F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B104065-DD3C-4396-91EF-CB4BF2B5DD2C}" type="slidenum">
              <a:rPr lang="en-US" altLang="en-US" smtClean="0"/>
              <a:pPr/>
              <a:t>51</a:t>
            </a:fld>
            <a:endParaRPr lang="en-US" altLang="en-US"/>
          </a:p>
        </p:txBody>
      </p:sp>
      <p:sp>
        <p:nvSpPr>
          <p:cNvPr id="140291" name="Rectangle 2">
            <a:extLst>
              <a:ext uri="{FF2B5EF4-FFF2-40B4-BE49-F238E27FC236}">
                <a16:creationId xmlns:a16="http://schemas.microsoft.com/office/drawing/2014/main" id="{72050114-F651-91F0-2B23-5C93EE83A27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>
            <a:extLst>
              <a:ext uri="{FF2B5EF4-FFF2-40B4-BE49-F238E27FC236}">
                <a16:creationId xmlns:a16="http://schemas.microsoft.com/office/drawing/2014/main" id="{9869FC1E-E51D-D5FB-5405-A6B03B807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2726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>
            <a:extLst>
              <a:ext uri="{FF2B5EF4-FFF2-40B4-BE49-F238E27FC236}">
                <a16:creationId xmlns:a16="http://schemas.microsoft.com/office/drawing/2014/main" id="{B182FC4F-412E-124D-7F74-4FCD63783D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C190C1-FD0E-42CF-B014-5DE5215A1715}" type="slidenum">
              <a:rPr lang="en-US" altLang="en-US" smtClean="0"/>
              <a:pPr/>
              <a:t>52</a:t>
            </a:fld>
            <a:endParaRPr lang="en-US" altLang="en-US"/>
          </a:p>
        </p:txBody>
      </p:sp>
      <p:sp>
        <p:nvSpPr>
          <p:cNvPr id="146435" name="Rectangle 2">
            <a:extLst>
              <a:ext uri="{FF2B5EF4-FFF2-40B4-BE49-F238E27FC236}">
                <a16:creationId xmlns:a16="http://schemas.microsoft.com/office/drawing/2014/main" id="{6AB0A33F-2639-0DC6-FC2C-3AA08F91200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>
            <a:extLst>
              <a:ext uri="{FF2B5EF4-FFF2-40B4-BE49-F238E27FC236}">
                <a16:creationId xmlns:a16="http://schemas.microsoft.com/office/drawing/2014/main" id="{F28C10D7-A4AF-1883-EDEA-AE42DE422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4603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>
            <a:extLst>
              <a:ext uri="{FF2B5EF4-FFF2-40B4-BE49-F238E27FC236}">
                <a16:creationId xmlns:a16="http://schemas.microsoft.com/office/drawing/2014/main" id="{6ECCA832-112E-D9AC-DDF2-7C8FF0CF0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F7C8282-3C38-4F8D-AD90-1A9C48A81B62}" type="slidenum">
              <a:rPr lang="en-US" altLang="en-US" smtClean="0"/>
              <a:pPr/>
              <a:t>53</a:t>
            </a:fld>
            <a:endParaRPr lang="en-US" altLang="en-US"/>
          </a:p>
        </p:txBody>
      </p:sp>
      <p:sp>
        <p:nvSpPr>
          <p:cNvPr id="148483" name="Rectangle 2">
            <a:extLst>
              <a:ext uri="{FF2B5EF4-FFF2-40B4-BE49-F238E27FC236}">
                <a16:creationId xmlns:a16="http://schemas.microsoft.com/office/drawing/2014/main" id="{B7E13FC5-AA88-AAE2-0F23-1F5891F0883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>
            <a:extLst>
              <a:ext uri="{FF2B5EF4-FFF2-40B4-BE49-F238E27FC236}">
                <a16:creationId xmlns:a16="http://schemas.microsoft.com/office/drawing/2014/main" id="{D3E01950-7FA6-8161-BAFD-D66725E5AF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8535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>
            <a:extLst>
              <a:ext uri="{FF2B5EF4-FFF2-40B4-BE49-F238E27FC236}">
                <a16:creationId xmlns:a16="http://schemas.microsoft.com/office/drawing/2014/main" id="{61459C4E-5654-C40E-0FE9-C812C1E284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A53654-D93F-48C8-ABE2-4F3DC50A6EB6}" type="slidenum">
              <a:rPr lang="en-US" altLang="en-US" smtClean="0"/>
              <a:pPr/>
              <a:t>54</a:t>
            </a:fld>
            <a:endParaRPr lang="en-US" altLang="en-US"/>
          </a:p>
        </p:txBody>
      </p:sp>
      <p:sp>
        <p:nvSpPr>
          <p:cNvPr id="150531" name="Rectangle 2">
            <a:extLst>
              <a:ext uri="{FF2B5EF4-FFF2-40B4-BE49-F238E27FC236}">
                <a16:creationId xmlns:a16="http://schemas.microsoft.com/office/drawing/2014/main" id="{B34F3518-1A2C-CE0C-1927-5E5C24AECD6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>
            <a:extLst>
              <a:ext uri="{FF2B5EF4-FFF2-40B4-BE49-F238E27FC236}">
                <a16:creationId xmlns:a16="http://schemas.microsoft.com/office/drawing/2014/main" id="{C2516C4F-A28D-C7EC-C5BD-3D478343B7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8896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>
            <a:extLst>
              <a:ext uri="{FF2B5EF4-FFF2-40B4-BE49-F238E27FC236}">
                <a16:creationId xmlns:a16="http://schemas.microsoft.com/office/drawing/2014/main" id="{104953D0-AAC6-16D2-3CF9-F447C8D560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4F24DB-9BDD-4EB2-B9B6-175CCCE6F1C2}" type="slidenum">
              <a:rPr lang="en-US" altLang="en-US" smtClean="0"/>
              <a:pPr/>
              <a:t>55</a:t>
            </a:fld>
            <a:endParaRPr lang="en-US" altLang="en-US"/>
          </a:p>
        </p:txBody>
      </p:sp>
      <p:sp>
        <p:nvSpPr>
          <p:cNvPr id="152579" name="Rectangle 2">
            <a:extLst>
              <a:ext uri="{FF2B5EF4-FFF2-40B4-BE49-F238E27FC236}">
                <a16:creationId xmlns:a16="http://schemas.microsoft.com/office/drawing/2014/main" id="{77800603-4969-B664-36AE-E046EC2F256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>
            <a:extLst>
              <a:ext uri="{FF2B5EF4-FFF2-40B4-BE49-F238E27FC236}">
                <a16:creationId xmlns:a16="http://schemas.microsoft.com/office/drawing/2014/main" id="{2867C5B4-D5BF-8D49-CDAB-DA870A77F0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695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9BC5A435-7C16-2C60-BA76-A506D38BA9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3861C45-E74D-40AD-A84C-57678D6A96F0}" type="slidenum">
              <a:rPr lang="en-US" altLang="en-US" sz="1200"/>
              <a:pPr/>
              <a:t>12</a:t>
            </a:fld>
            <a:endParaRPr lang="en-US" altLang="en-US" sz="1200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54999A3B-B482-1F5F-C380-0E134E7950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solidFill>
            <a:srgbClr val="FFFFFF"/>
          </a:solidFill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AE93AE2A-F767-31E9-B484-3EE76CC0B2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1813"/>
            <a:ext cx="5029200" cy="4116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3881" tIns="46941" rIns="93881" bIns="46941"/>
          <a:lstStyle/>
          <a:p>
            <a:pPr marL="228600" indent="-228600"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01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5CB5C956-446D-54C8-336F-19170B9E5E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C07DB1F-B6EF-4301-88FC-3B32BB99EC4D}" type="slidenum">
              <a:rPr lang="en-US" altLang="en-US" smtClean="0"/>
              <a:pPr/>
              <a:t>18</a:t>
            </a:fld>
            <a:endParaRPr lang="en-US" altLang="en-US"/>
          </a:p>
        </p:txBody>
      </p:sp>
      <p:sp>
        <p:nvSpPr>
          <p:cNvPr id="13315" name="Slide Image Placeholder 1">
            <a:extLst>
              <a:ext uri="{FF2B5EF4-FFF2-40B4-BE49-F238E27FC236}">
                <a16:creationId xmlns:a16="http://schemas.microsoft.com/office/drawing/2014/main" id="{F88B6C95-CA3B-DE68-CC82-DB5B5A7F2C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Notes Placeholder 2">
            <a:extLst>
              <a:ext uri="{FF2B5EF4-FFF2-40B4-BE49-F238E27FC236}">
                <a16:creationId xmlns:a16="http://schemas.microsoft.com/office/drawing/2014/main" id="{8D14737D-547F-6EED-AE3A-FB64D6718CC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317" name="Slide Number Placeholder 3">
            <a:extLst>
              <a:ext uri="{FF2B5EF4-FFF2-40B4-BE49-F238E27FC236}">
                <a16:creationId xmlns:a16="http://schemas.microsoft.com/office/drawing/2014/main" id="{5E63D9E1-1E75-93D8-C942-B045520D3945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0677654-FD80-42EC-8108-DB4BA74B9443}" type="slidenum">
              <a:rPr lang="en-US" altLang="en-US" sz="1200">
                <a:ea typeface="Angsana New" panose="02020603050405020304" pitchFamily="18" charset="-34"/>
              </a:rPr>
              <a:pPr algn="r" eaLnBrk="1" hangingPunct="1"/>
              <a:t>18</a:t>
            </a:fld>
            <a:endParaRPr lang="en-US" altLang="en-US" sz="1200">
              <a:ea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84709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21B2D240-B494-05A2-194F-8F904C8438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DC5591B-9904-46AD-88D9-48C819A5B877}" type="slidenum">
              <a:rPr lang="en-US" altLang="en-US" smtClean="0"/>
              <a:pPr/>
              <a:t>21</a:t>
            </a:fld>
            <a:endParaRPr lang="en-US" altLang="en-US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C7FAAF23-E695-8E3E-9205-F724A45CAC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F3A10D29-F1C0-F41E-7441-E9AB792830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2058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E164EE5B-2423-B52C-67F5-6E53E9F004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918852B-2904-40CD-9FDC-923F20E1D0C4}" type="slidenum">
              <a:rPr lang="en-US" altLang="en-US" smtClean="0"/>
              <a:pPr/>
              <a:t>22</a:t>
            </a:fld>
            <a:endParaRPr lang="en-US" altLang="en-U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4E8F9581-CAFE-BC60-7310-585B533D8A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6ABEF692-4961-406E-A02A-183B158FBA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582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3F85081E-72A8-180B-9933-F4AAA74878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800D574-E9CF-43ED-945A-6C3000D152D9}" type="slidenum">
              <a:rPr lang="en-US" altLang="en-US" smtClean="0"/>
              <a:pPr/>
              <a:t>23</a:t>
            </a:fld>
            <a:endParaRPr lang="en-US" altLang="en-US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D04BDD4B-9736-15EF-C8B2-BDB5741248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C8B0C484-057D-ED1C-D35B-06FF9B51D3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703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E09A8B9D-75C0-B245-6CF8-837AED0EF9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A87A911-34A6-4717-8D86-381853F3AE44}" type="slidenum">
              <a:rPr lang="en-US" altLang="en-US" smtClean="0"/>
              <a:pPr/>
              <a:t>24</a:t>
            </a:fld>
            <a:endParaRPr lang="en-US" altLang="en-US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7226AE18-DFE5-B2FB-3309-FA2FD73ADF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28307BE5-E912-0158-1DA3-15DC39CAB2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129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B5EC310E-40DD-18D2-7EDD-3A20782465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8904ED-91BA-42B2-90B9-61642979BD8E}" type="slidenum">
              <a:rPr lang="en-US" altLang="en-US" smtClean="0"/>
              <a:pPr/>
              <a:t>25</a:t>
            </a:fld>
            <a:endParaRPr lang="en-US" altLang="en-US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9EF41C7F-6D42-3E76-E48D-21ED1A9DC7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86440397-DE6D-D6D5-3A29-FF662D54F7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01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AD88B-6BA9-BF71-5B68-CE7A45069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0FB7D2-A2F3-50DA-3FEC-DFF3B60275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ED7EB-63BE-0D7A-284A-D68B0D86C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F34B4-996F-5DDF-518D-882E9E634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5A9E9-7792-EC64-E6BF-687E7230A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520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75ABA-2464-9BF8-3388-D19DDB7D8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8F9A67-3004-4BF7-A56B-C2609B129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0FAB8-F151-D864-3485-C17C87933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C3DFEE-0EB3-F257-3992-D67692F4C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B4BC6-9A7F-040C-E83B-63FD5982E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35259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9CA7B4-0B29-F228-9044-76FFD04A8B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214DBE-F989-2192-B68A-CC61A3D644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10A7-F0FC-2419-CCF0-39BB23B99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CFE79-73BC-9A5D-BB26-639D80CD4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36921-FC42-5DC0-9081-01B2E1E1F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0772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772E97-78C0-FEC9-249D-FDEE99A9B6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0AA431-AC00-2374-8603-81DC2196CA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EC0AD4-67BF-EE53-49C6-F460A972AC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7342F-2747-443C-B524-34C9F0FE49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3750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E09B27-97B6-E336-8214-912A13C2AD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4529BD0-09A6-DB06-BB92-D6F8074DB8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598502-B107-1CAB-8CFE-1DE3C38A74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380B3-A720-4237-8A08-458575E4C1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9347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067" y="901700"/>
            <a:ext cx="9844617" cy="10858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07067" y="2273301"/>
            <a:ext cx="4819651" cy="3908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6529918" y="2273301"/>
            <a:ext cx="4821767" cy="3908425"/>
          </a:xfrm>
        </p:spPr>
        <p:txBody>
          <a:bodyPr/>
          <a:lstStyle/>
          <a:p>
            <a:pPr lvl="0"/>
            <a:endParaRPr lang="en-IN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343FE3-FCA3-C6AD-E2D1-627C698F8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EBE688-5708-0BB9-D423-793BC40DD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A5CE37-8B15-69C2-11CB-7DFE34918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20B749-830D-4FAD-8D11-1838247A0F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2967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B4F2A-4324-E397-AFF7-E1C116C39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9A6A5C-2522-22B7-D90B-DCAB6DB36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1C244-3D25-33CD-3542-509B93AA7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28FF2-2186-4A8C-B809-C0B471299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80C29-B6F7-5569-D479-0770C3C26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050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45506-0EF0-34B7-D92B-0A0A6C2F6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1EFB3A-7AE2-037A-5884-4309F70E9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403A62-76F7-E551-66A5-853C705B6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0D369-75E3-DE7B-B599-0AD73AABF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0E3F5E-2B1A-3967-3B27-88D38E5DC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0542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4A597-E338-A447-16A0-D88FFE836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C3E7F-98CB-9372-E7D2-6E2A280CF1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27B1C9-0192-DEDA-A43F-93A031FF1A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775300-5C24-5079-ADF6-E964A1C2C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6A61C9-63E0-9813-4942-9ACF4F9F9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BACF72-2737-A4E4-BBB8-E0007606A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7210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2FA68-CED6-EF5C-0EEB-C56C4069D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A70C8-5918-C601-1881-98DD85209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1BBD06-8068-08A5-DEA1-387F8FCF1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C646D9-451E-C367-2C2B-A2263213C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EFC89C-0253-2A14-C218-20EBBF2EA4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B478CE-8DE7-71E8-2AFB-942B40EE3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3A5AC8-D7AE-E92B-F394-5F1E6101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3C3BBD-FD1D-5FC2-2881-F1DF874E4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5565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514B9-FA83-094C-2EE3-B06D436FD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1BA0C5-36B9-F50C-89AF-55D288AA2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6D4EA9-20FE-1BB7-D7BB-46456DE48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5F6E29-C1CB-1BB0-E87A-EEC775B57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54346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6D65D1-F8E1-5065-7775-27631EA51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1B091A-1295-5EB0-2D24-82819FFDA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DE7D6-658C-BDCF-BCF0-33B0FBCFA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256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C9C5C-5620-29BB-8982-B48E699F4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4A6D1-DF40-4B9A-6FF7-71A1CFF645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4AA75A-54EB-3123-79CE-B6F27C9A9B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FD24A7-7380-6469-B7FD-771805CD5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BAF316-1CED-2D5D-F5C6-906829DD1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1F9F2A-6CAE-7EEA-CCD7-42233572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2091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80D3F-4249-4D1B-3DD2-840A5D637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0FAF17-7A9B-36A2-5EC6-E891AEEDD5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898ECA-7F22-E29F-4E56-B250D1E5F4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6B2745-67CA-D106-7889-AA687258A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C05B1D-555D-E964-9D35-B1275AE18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39272C-AE1F-AC4C-987E-87588F46B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3750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230939-198B-5D5E-F085-E718622FE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917B5-1F92-EA33-994D-ED7957B9E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20CC4C-02CB-0A97-7562-FA25996C93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1982C-5DDB-4C1D-BEFB-1E5CB738663B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F7645-03C2-C204-240C-0606366DF6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4A69D-D71C-30B4-78F0-9E9385E5BA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2EEE7-AD99-43CD-92C7-80581316F9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13237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wmf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8CDFC-E345-069F-E8B7-E265F3B20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1649"/>
            <a:ext cx="9144000" cy="1840992"/>
          </a:xfrm>
        </p:spPr>
        <p:txBody>
          <a:bodyPr>
            <a:normAutofit/>
          </a:bodyPr>
          <a:lstStyle/>
          <a:p>
            <a:r>
              <a:rPr lang="en-IN" dirty="0"/>
              <a:t>Effective Communication</a:t>
            </a:r>
            <a:br>
              <a:rPr lang="en-IN" dirty="0"/>
            </a:b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417823-1109-99C1-6F4D-7B1B6DDBCF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49560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F8055DE2-189C-8598-0659-3F1114DBEF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62200" y="533400"/>
            <a:ext cx="7772400" cy="850900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0000FF"/>
                </a:solidFill>
              </a:rPr>
              <a:t>Upward Communication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15FCFA14-8F0D-0587-7E94-E10837ED54B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654300" y="1879599"/>
            <a:ext cx="4343400" cy="1768477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chemeClr val="accent2"/>
                </a:solidFill>
              </a:rPr>
              <a:t>Communication with the higher ups – Solutions please!!</a:t>
            </a:r>
          </a:p>
          <a:p>
            <a:pPr eaLnBrk="1" hangingPunct="1"/>
            <a:endParaRPr lang="en-US" altLang="en-US">
              <a:solidFill>
                <a:srgbClr val="660066"/>
              </a:solidFill>
            </a:endParaRPr>
          </a:p>
        </p:txBody>
      </p:sp>
      <p:sp>
        <p:nvSpPr>
          <p:cNvPr id="13316" name="Text Box 4">
            <a:extLst>
              <a:ext uri="{FF2B5EF4-FFF2-40B4-BE49-F238E27FC236}">
                <a16:creationId xmlns:a16="http://schemas.microsoft.com/office/drawing/2014/main" id="{DC2F402E-D6CA-0274-C5F6-52ABC6B781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429000"/>
            <a:ext cx="4419600" cy="3859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b="1">
                <a:solidFill>
                  <a:srgbClr val="660066"/>
                </a:solidFill>
                <a:latin typeface="Arial" panose="020B0604020202020204" pitchFamily="34" charset="0"/>
              </a:rPr>
              <a:t>Time is important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b="1">
                <a:solidFill>
                  <a:srgbClr val="660066"/>
                </a:solidFill>
                <a:latin typeface="Arial" panose="020B0604020202020204" pitchFamily="34" charset="0"/>
              </a:rPr>
              <a:t>Appointment &amp;Agenda 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b="1">
                <a:solidFill>
                  <a:srgbClr val="660066"/>
                </a:solidFill>
                <a:latin typeface="Arial" panose="020B0604020202020204" pitchFamily="34" charset="0"/>
              </a:rPr>
              <a:t>Be Precise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b="1">
                <a:solidFill>
                  <a:srgbClr val="660066"/>
                </a:solidFill>
                <a:latin typeface="Arial" panose="020B0604020202020204" pitchFamily="34" charset="0"/>
              </a:rPr>
              <a:t>Give Accurate Information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b="1">
                <a:solidFill>
                  <a:srgbClr val="660066"/>
                </a:solidFill>
                <a:latin typeface="Arial" panose="020B0604020202020204" pitchFamily="34" charset="0"/>
              </a:rPr>
              <a:t>Clarify your point of view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b="1">
                <a:solidFill>
                  <a:srgbClr val="660066"/>
                </a:solidFill>
                <a:latin typeface="Arial" panose="020B0604020202020204" pitchFamily="34" charset="0"/>
              </a:rPr>
              <a:t>Don’t Assume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b="1">
                <a:solidFill>
                  <a:srgbClr val="660066"/>
                </a:solidFill>
                <a:latin typeface="Arial" panose="020B0604020202020204" pitchFamily="34" charset="0"/>
              </a:rPr>
              <a:t>Filtering problem, distortion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3200">
              <a:latin typeface="Arial" panose="020B0604020202020204" pitchFamily="34" charset="0"/>
            </a:endParaRPr>
          </a:p>
        </p:txBody>
      </p:sp>
      <p:pic>
        <p:nvPicPr>
          <p:cNvPr id="13317" name="Picture 5">
            <a:extLst>
              <a:ext uri="{FF2B5EF4-FFF2-40B4-BE49-F238E27FC236}">
                <a16:creationId xmlns:a16="http://schemas.microsoft.com/office/drawing/2014/main" id="{D5F3D2EE-A2F4-A226-4A63-9DDBF335C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514600"/>
            <a:ext cx="252095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0281604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28CE2D2E-AACF-4C7B-151F-D46191E428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54301" y="260351"/>
            <a:ext cx="7383463" cy="1152525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Downward Communication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3D80B019-ACE1-5FDA-C6AF-7BFD677E740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2286000"/>
            <a:ext cx="5029200" cy="41148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chemeClr val="accent2"/>
                </a:solidFill>
              </a:rPr>
              <a:t>Top – Down Activity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chemeClr val="accent2"/>
                </a:solidFill>
              </a:rPr>
              <a:t>Policies and decisions,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chemeClr val="accent2"/>
                </a:solidFill>
              </a:rPr>
              <a:t>Targets and feed back!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CC3300"/>
                </a:solidFill>
              </a:rPr>
              <a:t> </a:t>
            </a:r>
            <a:r>
              <a:rPr lang="en-US" altLang="en-US" sz="2400">
                <a:solidFill>
                  <a:srgbClr val="FF6699"/>
                </a:solidFill>
                <a:hlinkClick r:id="rId3" action="ppaction://hlinksldjump"/>
              </a:rPr>
              <a:t>Don’t be Rude</a:t>
            </a:r>
            <a:endParaRPr lang="en-US" altLang="en-US" sz="2400">
              <a:solidFill>
                <a:srgbClr val="FF6699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CC3300"/>
                </a:solidFill>
              </a:rPr>
              <a:t>	Listen to people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CC3300"/>
                </a:solidFill>
              </a:rPr>
              <a:t>	Seek clarification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CC3300"/>
                </a:solidFill>
              </a:rPr>
              <a:t>	Value the input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CC3300"/>
                </a:solidFill>
              </a:rPr>
              <a:t>	Be </a:t>
            </a:r>
            <a:r>
              <a:rPr lang="en-US" altLang="en-US" sz="2400">
                <a:solidFill>
                  <a:srgbClr val="CC3300"/>
                </a:solidFill>
                <a:hlinkClick r:id="rId4" action="ppaction://hlinksldjump"/>
              </a:rPr>
              <a:t>empathetic</a:t>
            </a:r>
            <a:endParaRPr lang="en-US" altLang="en-US" sz="2400">
              <a:solidFill>
                <a:srgbClr val="CC33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CC3300"/>
                </a:solidFill>
              </a:rPr>
              <a:t>     	Convince or activate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chemeClr val="accent1"/>
                </a:solidFill>
              </a:rPr>
              <a:t>       Last word yours!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/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00C28DEE-5960-19D9-6036-F46C3BA20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2362200"/>
            <a:ext cx="23399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2425006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5FC6510C-E091-1837-E374-871EC6EFD5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54301" y="317501"/>
            <a:ext cx="7383463" cy="109537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solidFill>
                  <a:srgbClr val="0000FF"/>
                </a:solidFill>
              </a:rPr>
              <a:t>   Lateral Communication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FA4A25DA-9518-BA81-13A4-4515770895E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971800" y="1905000"/>
            <a:ext cx="3911601" cy="1019175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chemeClr val="accent2"/>
                </a:solidFill>
              </a:rPr>
              <a:t>You with colleagues</a:t>
            </a:r>
          </a:p>
          <a:p>
            <a:pPr eaLnBrk="1" hangingPunct="1"/>
            <a:endParaRPr lang="en-US" altLang="en-US">
              <a:solidFill>
                <a:srgbClr val="660066"/>
              </a:solidFill>
            </a:endParaRPr>
          </a:p>
        </p:txBody>
      </p:sp>
      <p:pic>
        <p:nvPicPr>
          <p:cNvPr id="15364" name="Picture 4">
            <a:extLst>
              <a:ext uri="{FF2B5EF4-FFF2-40B4-BE49-F238E27FC236}">
                <a16:creationId xmlns:a16="http://schemas.microsoft.com/office/drawing/2014/main" id="{659B0C8A-A62F-AB17-FD90-9170E8A9A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2286001"/>
            <a:ext cx="2576513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5">
            <a:extLst>
              <a:ext uri="{FF2B5EF4-FFF2-40B4-BE49-F238E27FC236}">
                <a16:creationId xmlns:a16="http://schemas.microsoft.com/office/drawing/2014/main" id="{0A9A9729-F621-12F5-5F5A-42DFF4D6B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4953000"/>
            <a:ext cx="4267200" cy="214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No loose talk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Rumors will spread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Neither less nor more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3200">
              <a:latin typeface="Arial" panose="020B0604020202020204" pitchFamily="34" charset="0"/>
            </a:endParaRPr>
          </a:p>
        </p:txBody>
      </p:sp>
      <p:sp>
        <p:nvSpPr>
          <p:cNvPr id="15366" name="Text Box 6">
            <a:extLst>
              <a:ext uri="{FF2B5EF4-FFF2-40B4-BE49-F238E27FC236}">
                <a16:creationId xmlns:a16="http://schemas.microsoft.com/office/drawing/2014/main" id="{ADB66F77-2F28-65DE-7267-175CCA1CB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2667000"/>
            <a:ext cx="37338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>
                <a:solidFill>
                  <a:srgbClr val="660066"/>
                </a:solidFill>
                <a:latin typeface="Arial" panose="020B0604020202020204" pitchFamily="34" charset="0"/>
              </a:rPr>
              <a:t> Develop Relations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>
                <a:solidFill>
                  <a:srgbClr val="660066"/>
                </a:solidFill>
                <a:latin typeface="Arial" panose="020B0604020202020204" pitchFamily="34" charset="0"/>
              </a:rPr>
              <a:t> Give Feedback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>
                <a:solidFill>
                  <a:srgbClr val="660066"/>
                </a:solidFill>
                <a:latin typeface="Arial" panose="020B0604020202020204" pitchFamily="34" charset="0"/>
              </a:rPr>
              <a:t> Share Information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>
                <a:solidFill>
                  <a:srgbClr val="660066"/>
                </a:solidFill>
                <a:latin typeface="Arial" panose="020B0604020202020204" pitchFamily="34" charset="0"/>
              </a:rPr>
              <a:t> Avoid Arguments</a:t>
            </a:r>
          </a:p>
        </p:txBody>
      </p:sp>
    </p:spTree>
    <p:extLst>
      <p:ext uri="{BB962C8B-B14F-4D97-AF65-F5344CB8AC3E}">
        <p14:creationId xmlns:p14="http://schemas.microsoft.com/office/powerpoint/2010/main" val="34637938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929CF868-8511-BE04-FC62-3A03404466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Who is a Stakeholder?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1729A4-608F-5998-B92E-92CD87AB96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2895600"/>
            <a:ext cx="8229600" cy="1524000"/>
          </a:xfrm>
        </p:spPr>
        <p:txBody>
          <a:bodyPr/>
          <a:lstStyle/>
          <a:p>
            <a:r>
              <a:rPr lang="en-US" altLang="en-US" sz="3600"/>
              <a:t>A person with  an interest on concern in something esp. Business</a:t>
            </a:r>
          </a:p>
        </p:txBody>
      </p:sp>
    </p:spTree>
    <p:extLst>
      <p:ext uri="{BB962C8B-B14F-4D97-AF65-F5344CB8AC3E}">
        <p14:creationId xmlns:p14="http://schemas.microsoft.com/office/powerpoint/2010/main" val="3510348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F5CCCD8-9C07-09FF-08BB-FBC5C6D7DA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715962"/>
          </a:xfrm>
        </p:spPr>
        <p:txBody>
          <a:bodyPr/>
          <a:lstStyle/>
          <a:p>
            <a:r>
              <a:rPr lang="en-US" altLang="en-US" sz="4000" dirty="0"/>
              <a:t>             Stakeholders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8234C9F7-8792-3309-EFB6-B9E01B235B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231393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5400" dirty="0">
                <a:solidFill>
                  <a:srgbClr val="FF0000"/>
                </a:solidFill>
              </a:rPr>
              <a:t>Internal</a:t>
            </a:r>
          </a:p>
          <a:p>
            <a:pPr>
              <a:lnSpc>
                <a:spcPct val="90000"/>
              </a:lnSpc>
            </a:pPr>
            <a:endParaRPr lang="en-US" altLang="en-US" sz="54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en-US" altLang="en-US" sz="54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en-US" sz="5400" dirty="0">
                <a:solidFill>
                  <a:srgbClr val="FF0000"/>
                </a:solidFill>
              </a:rPr>
              <a:t>External</a:t>
            </a:r>
            <a:endParaRPr lang="en-US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601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F67DF72-CA9B-D895-D904-FD9DB1F4C6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Why Stakeholders are Important?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5FEA564A-E86A-16FF-E79E-22E2D5EE7E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altLang="en-US"/>
              <a:t>The interests of all stakeholders are closely related with the general success and wealth of the organization </a:t>
            </a:r>
          </a:p>
          <a:p>
            <a:pPr algn="just"/>
            <a:r>
              <a:rPr lang="en-US" altLang="en-US"/>
              <a:t>Customers are important when quality of products are discussed</a:t>
            </a:r>
          </a:p>
          <a:p>
            <a:pPr algn="just"/>
            <a:r>
              <a:rPr lang="en-US" altLang="en-US"/>
              <a:t>Employees are important when circumstances or safety at work is discussed</a:t>
            </a:r>
          </a:p>
          <a:p>
            <a:pPr algn="just"/>
            <a:r>
              <a:rPr lang="en-US" altLang="en-US"/>
              <a:t>Government is important when dealing with the environment or legislation </a:t>
            </a:r>
          </a:p>
        </p:txBody>
      </p:sp>
    </p:spTree>
    <p:extLst>
      <p:ext uri="{BB962C8B-B14F-4D97-AF65-F5344CB8AC3E}">
        <p14:creationId xmlns:p14="http://schemas.microsoft.com/office/powerpoint/2010/main" val="13409234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>
            <a:extLst>
              <a:ext uri="{FF2B5EF4-FFF2-40B4-BE49-F238E27FC236}">
                <a16:creationId xmlns:a16="http://schemas.microsoft.com/office/drawing/2014/main" id="{14780F85-C4CE-6BE8-2C41-B3D6941A7C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609601"/>
            <a:ext cx="8229600" cy="5516563"/>
          </a:xfrm>
        </p:spPr>
        <p:txBody>
          <a:bodyPr/>
          <a:lstStyle/>
          <a:p>
            <a:endParaRPr lang="en-US" altLang="en-US" dirty="0"/>
          </a:p>
          <a:p>
            <a:endParaRPr lang="en-US" altLang="en-US" dirty="0"/>
          </a:p>
          <a:p>
            <a:pPr algn="ctr">
              <a:buFontTx/>
              <a:buNone/>
            </a:pPr>
            <a:r>
              <a:rPr lang="en-US" altLang="en-US" sz="3200"/>
              <a:t>Exercise  </a:t>
            </a:r>
            <a:endParaRPr lang="en-US" altLang="en-US" sz="3200" dirty="0"/>
          </a:p>
          <a:p>
            <a:pPr algn="ctr">
              <a:buFontTx/>
              <a:buNone/>
            </a:pPr>
            <a:r>
              <a:rPr lang="en-US" altLang="en-US" sz="3200" dirty="0"/>
              <a:t>Stakeholders Identification</a:t>
            </a:r>
          </a:p>
          <a:p>
            <a:pPr algn="ctr">
              <a:buFontTx/>
              <a:buNone/>
            </a:pPr>
            <a:r>
              <a:rPr lang="en-US" altLang="en-US" sz="3200" dirty="0"/>
              <a:t>Mapping </a:t>
            </a:r>
          </a:p>
          <a:p>
            <a:pPr algn="ctr">
              <a:buFontTx/>
              <a:buNone/>
            </a:pPr>
            <a:r>
              <a:rPr lang="en-US" altLang="en-US" sz="3200" dirty="0"/>
              <a:t>and </a:t>
            </a:r>
          </a:p>
          <a:p>
            <a:pPr algn="ctr">
              <a:buFontTx/>
              <a:buNone/>
            </a:pPr>
            <a:r>
              <a:rPr lang="en-US" altLang="en-US" sz="3200" dirty="0"/>
              <a:t>Their Importance</a:t>
            </a:r>
          </a:p>
        </p:txBody>
      </p:sp>
    </p:spTree>
    <p:extLst>
      <p:ext uri="{BB962C8B-B14F-4D97-AF65-F5344CB8AC3E}">
        <p14:creationId xmlns:p14="http://schemas.microsoft.com/office/powerpoint/2010/main" val="2853253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452BEAD1-18AB-8E55-306C-1602748289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vert="horz" lIns="92204" tIns="46102" rIns="92204" bIns="46102" rtlCol="0" anchor="t">
            <a:normAutofit/>
          </a:bodyPr>
          <a:lstStyle/>
          <a:p>
            <a:r>
              <a:rPr lang="en-US" altLang="en-US" sz="2824" b="1" dirty="0">
                <a:latin typeface="Verdana" panose="020B0604030504040204" pitchFamily="34" charset="0"/>
              </a:rPr>
              <a:t>               </a:t>
            </a:r>
            <a:r>
              <a:rPr lang="en-US" altLang="en-US" sz="2824" b="1" dirty="0">
                <a:solidFill>
                  <a:srgbClr val="FF0000"/>
                </a:solidFill>
                <a:latin typeface="Verdana" panose="020B0604030504040204" pitchFamily="34" charset="0"/>
              </a:rPr>
              <a:t>Medium of Communication</a:t>
            </a:r>
            <a:endParaRPr lang="en-US" altLang="en-US" dirty="0">
              <a:solidFill>
                <a:srgbClr val="FF0000"/>
              </a:solidFill>
            </a:endParaRP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4C9FB8A-B25C-64BC-003B-F933F5785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 vert="horz" lIns="92204" tIns="46102" rIns="92204" bIns="46102" rtlCol="0">
            <a:normAutofit/>
          </a:bodyPr>
          <a:lstStyle/>
          <a:p>
            <a:r>
              <a:rPr lang="en-US" altLang="en-US">
                <a:latin typeface="Tahoma" panose="020B0604030504040204" pitchFamily="34" charset="0"/>
              </a:rPr>
              <a:t>Memos</a:t>
            </a:r>
          </a:p>
          <a:p>
            <a:r>
              <a:rPr lang="en-US" altLang="en-US">
                <a:latin typeface="Tahoma" panose="020B0604030504040204" pitchFamily="34" charset="0"/>
              </a:rPr>
              <a:t>E-mails</a:t>
            </a:r>
          </a:p>
          <a:p>
            <a:r>
              <a:rPr lang="en-US" altLang="en-US">
                <a:latin typeface="Tahoma" panose="020B0604030504040204" pitchFamily="34" charset="0"/>
              </a:rPr>
              <a:t>Notices</a:t>
            </a:r>
          </a:p>
          <a:p>
            <a:r>
              <a:rPr lang="en-US" altLang="en-US">
                <a:latin typeface="Tahoma" panose="020B0604030504040204" pitchFamily="34" charset="0"/>
              </a:rPr>
              <a:t>Company circulars</a:t>
            </a:r>
          </a:p>
          <a:p>
            <a:r>
              <a:rPr lang="en-US" altLang="en-US">
                <a:latin typeface="Tahoma" panose="020B0604030504040204" pitchFamily="34" charset="0"/>
              </a:rPr>
              <a:t>In-house magazines</a:t>
            </a:r>
          </a:p>
          <a:p>
            <a:r>
              <a:rPr lang="en-US" altLang="en-US">
                <a:latin typeface="Tahoma" panose="020B0604030504040204" pitchFamily="34" charset="0"/>
              </a:rPr>
              <a:t>Oral instructions</a:t>
            </a:r>
          </a:p>
          <a:p>
            <a:endParaRPr lang="en-US" altLang="en-US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898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AutoShape 2">
            <a:extLst>
              <a:ext uri="{FF2B5EF4-FFF2-40B4-BE49-F238E27FC236}">
                <a16:creationId xmlns:a16="http://schemas.microsoft.com/office/drawing/2014/main" id="{6CCD592A-EE55-D213-61CE-FC4A7FFBC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28600"/>
            <a:ext cx="7162800" cy="3581400"/>
          </a:xfrm>
          <a:prstGeom prst="wedgeRoundRectCallout">
            <a:avLst>
              <a:gd name="adj1" fmla="val 38676"/>
              <a:gd name="adj2" fmla="val 83597"/>
              <a:gd name="adj3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ngsana New" pitchFamily="18" charset="-34"/>
              </a:rPr>
              <a:t>“The first step in good communication is to stop assuming that the other person understands what you are saying, because you understand.”</a:t>
            </a:r>
          </a:p>
        </p:txBody>
      </p:sp>
      <p:sp>
        <p:nvSpPr>
          <p:cNvPr id="12291" name="Text Box 3">
            <a:extLst>
              <a:ext uri="{FF2B5EF4-FFF2-40B4-BE49-F238E27FC236}">
                <a16:creationId xmlns:a16="http://schemas.microsoft.com/office/drawing/2014/main" id="{40BE47F3-BB14-1EB2-E1C4-061A3AD231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5105400"/>
            <a:ext cx="22479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FF0000"/>
                </a:solidFill>
                <a:latin typeface="Arial Black" panose="020B0A04020102020204" pitchFamily="34" charset="0"/>
                <a:ea typeface="Angsana New" panose="02020603050405020304" pitchFamily="18" charset="-34"/>
              </a:rPr>
              <a:t>Bryson, 1991</a:t>
            </a:r>
          </a:p>
        </p:txBody>
      </p:sp>
    </p:spTree>
    <p:extLst>
      <p:ext uri="{BB962C8B-B14F-4D97-AF65-F5344CB8AC3E}">
        <p14:creationId xmlns:p14="http://schemas.microsoft.com/office/powerpoint/2010/main" val="418052603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C88ABB41-E7CE-5A04-A346-ECAA3EC6B4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                        </a:t>
            </a:r>
            <a:r>
              <a:rPr lang="en-US" altLang="en-US" sz="4800" b="1" dirty="0">
                <a:solidFill>
                  <a:srgbClr val="FF0000"/>
                </a:solidFill>
              </a:rPr>
              <a:t>Communication</a:t>
            </a:r>
            <a:endParaRPr lang="en-US" altLang="en-US" b="1" dirty="0">
              <a:solidFill>
                <a:srgbClr val="FF0000"/>
              </a:solidFill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CE1CCC2D-3A34-B526-2492-45BCD70CF6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b="1" dirty="0"/>
          </a:p>
          <a:p>
            <a:pPr eaLnBrk="1" hangingPunct="1"/>
            <a:endParaRPr lang="en-US" altLang="en-US" b="1" dirty="0"/>
          </a:p>
          <a:p>
            <a:pPr eaLnBrk="1" hangingPunct="1"/>
            <a:r>
              <a:rPr lang="en-US" altLang="en-US" b="1" dirty="0"/>
              <a:t>Verbal</a:t>
            </a:r>
          </a:p>
          <a:p>
            <a:pPr eaLnBrk="1" hangingPunct="1"/>
            <a:r>
              <a:rPr lang="en-US" altLang="en-US" b="1" dirty="0"/>
              <a:t>Non-Verbal</a:t>
            </a:r>
          </a:p>
        </p:txBody>
      </p:sp>
    </p:spTree>
    <p:extLst>
      <p:ext uri="{BB962C8B-B14F-4D97-AF65-F5344CB8AC3E}">
        <p14:creationId xmlns:p14="http://schemas.microsoft.com/office/powerpoint/2010/main" val="232412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E4E4D94-0EE9-C81E-DBE4-5162301FFF7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09800" y="2130426"/>
            <a:ext cx="7772400" cy="1470025"/>
          </a:xfrm>
        </p:spPr>
        <p:txBody>
          <a:bodyPr anchor="ctr"/>
          <a:lstStyle/>
          <a:p>
            <a:pPr eaLnBrk="1" hangingPunct="1"/>
            <a:r>
              <a:rPr lang="en-US" altLang="en-US" sz="4400" b="1" dirty="0">
                <a:solidFill>
                  <a:srgbClr val="FF0000"/>
                </a:solidFill>
              </a:rPr>
              <a:t>Effective Communication</a:t>
            </a:r>
            <a:r>
              <a:rPr lang="en-US" altLang="en-US" sz="4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103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75F8326-7F4E-B652-F82E-569C42B477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>
                <a:solidFill>
                  <a:srgbClr val="FF0000"/>
                </a:solidFill>
              </a:rPr>
              <a:t>             Verbal Communication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E7746977-9E28-7C08-CBC0-42A2AF7D0C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b="1" dirty="0"/>
          </a:p>
          <a:p>
            <a:pPr eaLnBrk="1" hangingPunct="1"/>
            <a:r>
              <a:rPr lang="en-US" altLang="en-US" b="1" dirty="0"/>
              <a:t>Oral</a:t>
            </a:r>
          </a:p>
          <a:p>
            <a:pPr eaLnBrk="1" hangingPunct="1"/>
            <a:r>
              <a:rPr lang="en-US" altLang="en-US" b="1" dirty="0"/>
              <a:t>Written</a:t>
            </a:r>
          </a:p>
          <a:p>
            <a:pPr eaLnBrk="1" hangingPunct="1"/>
            <a:r>
              <a:rPr lang="en-US" altLang="en-US" b="1" dirty="0"/>
              <a:t>Visual</a:t>
            </a:r>
          </a:p>
          <a:p>
            <a:pPr eaLnBrk="1" hangingPunct="1"/>
            <a:r>
              <a:rPr lang="en-US" altLang="en-US" b="1" dirty="0"/>
              <a:t>Audio Visual</a:t>
            </a:r>
          </a:p>
        </p:txBody>
      </p:sp>
    </p:spTree>
    <p:extLst>
      <p:ext uri="{BB962C8B-B14F-4D97-AF65-F5344CB8AC3E}">
        <p14:creationId xmlns:p14="http://schemas.microsoft.com/office/powerpoint/2010/main" val="207946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CHAND15">
            <a:extLst>
              <a:ext uri="{FF2B5EF4-FFF2-40B4-BE49-F238E27FC236}">
                <a16:creationId xmlns:a16="http://schemas.microsoft.com/office/drawing/2014/main" id="{3472D52D-B069-C084-8D1A-AF6CF439C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667000"/>
            <a:ext cx="1752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371" name="Text Box 3">
            <a:extLst>
              <a:ext uri="{FF2B5EF4-FFF2-40B4-BE49-F238E27FC236}">
                <a16:creationId xmlns:a16="http://schemas.microsoft.com/office/drawing/2014/main" id="{6B0CA54B-36F5-6FE2-199D-F7B7FC23AA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12192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b="1" i="1" u="sng">
                <a:latin typeface="Times New Roman" panose="02020603050405020304" pitchFamily="18" charset="0"/>
              </a:rPr>
              <a:t>Communication</a:t>
            </a:r>
            <a:r>
              <a:rPr lang="en-US" altLang="en-US" sz="2400" b="1" i="1" u="sng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86372" name="Text Box 4">
            <a:extLst>
              <a:ext uri="{FF2B5EF4-FFF2-40B4-BE49-F238E27FC236}">
                <a16:creationId xmlns:a16="http://schemas.microsoft.com/office/drawing/2014/main" id="{D82B0FE8-B86E-AA15-B5F2-C234907BC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152401"/>
            <a:ext cx="3429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186373" name="Object 5">
            <a:extLst>
              <a:ext uri="{FF2B5EF4-FFF2-40B4-BE49-F238E27FC236}">
                <a16:creationId xmlns:a16="http://schemas.microsoft.com/office/drawing/2014/main" id="{7CCCCC0A-9561-04B3-A191-FB22404A79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29100" y="2057400"/>
          <a:ext cx="607695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6089459" imgH="3898261" progId="Word.Document.8">
                  <p:embed/>
                </p:oleObj>
              </mc:Choice>
              <mc:Fallback>
                <p:oleObj name="Document" r:id="rId4" imgW="6089459" imgH="3898261" progId="Word.Document.8">
                  <p:embed/>
                  <p:pic>
                    <p:nvPicPr>
                      <p:cNvPr id="186373" name="Object 5">
                        <a:extLst>
                          <a:ext uri="{FF2B5EF4-FFF2-40B4-BE49-F238E27FC236}">
                            <a16:creationId xmlns:a16="http://schemas.microsoft.com/office/drawing/2014/main" id="{7CCCCC0A-9561-04B3-A191-FB22404A799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2057400"/>
                        <a:ext cx="6076950" cy="464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583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autoUpdateAnimBg="0"/>
      <p:bldP spid="18637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CHAND15">
            <a:extLst>
              <a:ext uri="{FF2B5EF4-FFF2-40B4-BE49-F238E27FC236}">
                <a16:creationId xmlns:a16="http://schemas.microsoft.com/office/drawing/2014/main" id="{B522E05C-4063-5B2A-A014-480430670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667000"/>
            <a:ext cx="1752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8419" name="Text Box 3">
            <a:extLst>
              <a:ext uri="{FF2B5EF4-FFF2-40B4-BE49-F238E27FC236}">
                <a16:creationId xmlns:a16="http://schemas.microsoft.com/office/drawing/2014/main" id="{C15E851B-6B70-23AC-5BAB-90D453267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1219201"/>
            <a:ext cx="4267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b="1" i="1" u="sng">
                <a:latin typeface="Times New Roman" panose="02020603050405020304" pitchFamily="18" charset="0"/>
              </a:rPr>
              <a:t>Communication</a:t>
            </a:r>
            <a:r>
              <a:rPr lang="en-US" altLang="en-US" sz="2400" b="1" i="1" u="sng">
                <a:latin typeface="Times New Roman" panose="02020603050405020304" pitchFamily="18" charset="0"/>
              </a:rPr>
              <a:t>                                                       </a:t>
            </a:r>
            <a:r>
              <a:rPr lang="en-US" altLang="en-US" sz="2400" b="1" i="1">
                <a:latin typeface="Times New Roman" panose="02020603050405020304" pitchFamily="18" charset="0"/>
              </a:rPr>
              <a:t>	</a:t>
            </a:r>
            <a:r>
              <a:rPr lang="en-US" altLang="en-US" sz="2400" b="1" i="1" u="sng">
                <a:latin typeface="Times New Roman" panose="02020603050405020304" pitchFamily="18" charset="0"/>
              </a:rPr>
              <a:t>BLOCKS</a:t>
            </a:r>
          </a:p>
        </p:txBody>
      </p:sp>
      <p:sp>
        <p:nvSpPr>
          <p:cNvPr id="188420" name="Text Box 4">
            <a:extLst>
              <a:ext uri="{FF2B5EF4-FFF2-40B4-BE49-F238E27FC236}">
                <a16:creationId xmlns:a16="http://schemas.microsoft.com/office/drawing/2014/main" id="{6213AA2F-31EA-B799-8F8A-BD071D32F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152401"/>
            <a:ext cx="3429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88421" name="Text Box 5">
            <a:extLst>
              <a:ext uri="{FF2B5EF4-FFF2-40B4-BE49-F238E27FC236}">
                <a16:creationId xmlns:a16="http://schemas.microsoft.com/office/drawing/2014/main" id="{C0D7D9B4-52D0-95CD-3F55-A592592A3C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2209801"/>
            <a:ext cx="373380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Times New Roman" panose="02020603050405020304" pitchFamily="18" charset="0"/>
              </a:rPr>
              <a:t>DISTORTION OF MESSAGE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Times New Roman" panose="02020603050405020304" pitchFamily="18" charset="0"/>
              </a:rPr>
              <a:t>SEMANTICS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Times New Roman" panose="02020603050405020304" pitchFamily="18" charset="0"/>
              </a:rPr>
              <a:t>LACK OF   CLARITY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Times New Roman" panose="02020603050405020304" pitchFamily="18" charset="0"/>
              </a:rPr>
              <a:t>PERCEPTIONS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Times New Roman" panose="02020603050405020304" pitchFamily="18" charset="0"/>
              </a:rPr>
              <a:t>EXPERIENCES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Times New Roman" panose="02020603050405020304" pitchFamily="18" charset="0"/>
              </a:rPr>
              <a:t>EMOTIONS</a:t>
            </a:r>
          </a:p>
        </p:txBody>
      </p:sp>
    </p:spTree>
    <p:extLst>
      <p:ext uri="{BB962C8B-B14F-4D97-AF65-F5344CB8AC3E}">
        <p14:creationId xmlns:p14="http://schemas.microsoft.com/office/powerpoint/2010/main" val="131696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8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8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8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8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84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84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8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8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8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8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84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84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autoUpdateAnimBg="0"/>
      <p:bldP spid="188420" grpId="0" autoUpdateAnimBg="0"/>
      <p:bldP spid="188421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CHAND15">
            <a:extLst>
              <a:ext uri="{FF2B5EF4-FFF2-40B4-BE49-F238E27FC236}">
                <a16:creationId xmlns:a16="http://schemas.microsoft.com/office/drawing/2014/main" id="{D73DB48F-70DE-478D-8D9C-DCC5370850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667000"/>
            <a:ext cx="1752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">
            <a:extLst>
              <a:ext uri="{FF2B5EF4-FFF2-40B4-BE49-F238E27FC236}">
                <a16:creationId xmlns:a16="http://schemas.microsoft.com/office/drawing/2014/main" id="{E1120319-FA57-EB01-0011-E412FA964F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1219201"/>
            <a:ext cx="4267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b="1" i="1" u="sng">
                <a:latin typeface="Times New Roman" panose="02020603050405020304" pitchFamily="18" charset="0"/>
              </a:rPr>
              <a:t>Communication</a:t>
            </a:r>
            <a:r>
              <a:rPr lang="en-US" altLang="en-US" sz="2400" b="1" i="1" u="sng">
                <a:latin typeface="Times New Roman" panose="02020603050405020304" pitchFamily="18" charset="0"/>
              </a:rPr>
              <a:t>                                                       </a:t>
            </a:r>
            <a:r>
              <a:rPr lang="en-US" altLang="en-US" sz="2400" b="1" i="1">
                <a:latin typeface="Times New Roman" panose="02020603050405020304" pitchFamily="18" charset="0"/>
              </a:rPr>
              <a:t>	</a:t>
            </a:r>
            <a:r>
              <a:rPr lang="en-US" altLang="en-US" sz="2400" b="1" i="1" u="sng">
                <a:latin typeface="Times New Roman" panose="02020603050405020304" pitchFamily="18" charset="0"/>
              </a:rPr>
              <a:t>BLOCKS</a:t>
            </a:r>
          </a:p>
        </p:txBody>
      </p:sp>
      <p:sp>
        <p:nvSpPr>
          <p:cNvPr id="25604" name="Text Box 4">
            <a:extLst>
              <a:ext uri="{FF2B5EF4-FFF2-40B4-BE49-F238E27FC236}">
                <a16:creationId xmlns:a16="http://schemas.microsoft.com/office/drawing/2014/main" id="{079888AC-CF43-8051-AE79-116F22D4FB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152401"/>
            <a:ext cx="3429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90469" name="Text Box 5">
            <a:extLst>
              <a:ext uri="{FF2B5EF4-FFF2-40B4-BE49-F238E27FC236}">
                <a16:creationId xmlns:a16="http://schemas.microsoft.com/office/drawing/2014/main" id="{A4C7FB88-9E62-A154-4313-5EF914FF2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2209801"/>
            <a:ext cx="373380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NOISE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PRE-CONCEIVED  NOTIONS    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FATIGUE / SICKNESS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POOR  LISTENING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LACK   OF   INTEREST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DISTRUST / FEAR</a:t>
            </a:r>
          </a:p>
        </p:txBody>
      </p:sp>
    </p:spTree>
    <p:extLst>
      <p:ext uri="{BB962C8B-B14F-4D97-AF65-F5344CB8AC3E}">
        <p14:creationId xmlns:p14="http://schemas.microsoft.com/office/powerpoint/2010/main" val="182881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90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90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90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190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190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190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9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>
            <a:extLst>
              <a:ext uri="{FF2B5EF4-FFF2-40B4-BE49-F238E27FC236}">
                <a16:creationId xmlns:a16="http://schemas.microsoft.com/office/drawing/2014/main" id="{B2A3C9EB-E220-CDB4-866D-8A76BAEB9C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br>
              <a:rPr lang="en-US" altLang="en-US" sz="3400" b="1" dirty="0"/>
            </a:br>
            <a:r>
              <a:rPr lang="en-US" altLang="en-US" sz="3400" b="1" dirty="0"/>
              <a:t>                       </a:t>
            </a:r>
            <a:r>
              <a:rPr lang="en-US" altLang="en-US" sz="3400" b="1" dirty="0">
                <a:solidFill>
                  <a:srgbClr val="FF0000"/>
                </a:solidFill>
              </a:rPr>
              <a:t>Operation of Communication Barriers</a:t>
            </a:r>
            <a:br>
              <a:rPr lang="en-US" altLang="en-US" sz="3400" b="1" dirty="0"/>
            </a:br>
            <a:endParaRPr lang="en-US" altLang="en-US" sz="3400" b="1" dirty="0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585EBACE-DA10-2ACA-0C30-F49A064E6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819400"/>
            <a:ext cx="1371600" cy="2895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/>
              <a:t>PSYCHO-LOGICAL</a:t>
            </a:r>
          </a:p>
        </p:txBody>
      </p:sp>
      <p:sp>
        <p:nvSpPr>
          <p:cNvPr id="27652" name="Rectangle 4">
            <a:extLst>
              <a:ext uri="{FF2B5EF4-FFF2-40B4-BE49-F238E27FC236}">
                <a16:creationId xmlns:a16="http://schemas.microsoft.com/office/drawing/2014/main" id="{AD988BA9-BD51-41A4-A6C4-8FF28B0147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2855914"/>
            <a:ext cx="1295400" cy="2859087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   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/>
              <a:t>PHYSICAL</a:t>
            </a:r>
          </a:p>
        </p:txBody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1E8E899F-4FFC-776A-C6B6-63EC53685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2855914"/>
            <a:ext cx="1295400" cy="2859087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/>
              <a:t>SEMANTIC</a:t>
            </a:r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086007D3-DFE5-9B11-B7DB-F8ACB2D22D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057401"/>
            <a:ext cx="3886200" cy="798513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/>
              <a:t>BARRIERS</a:t>
            </a:r>
          </a:p>
        </p:txBody>
      </p:sp>
      <p:sp>
        <p:nvSpPr>
          <p:cNvPr id="27655" name="Text Box 7">
            <a:extLst>
              <a:ext uri="{FF2B5EF4-FFF2-40B4-BE49-F238E27FC236}">
                <a16:creationId xmlns:a16="http://schemas.microsoft.com/office/drawing/2014/main" id="{9FF92FCF-24AC-375E-1CD4-EEE7D9030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514600"/>
            <a:ext cx="1555750" cy="2746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/>
              <a:t>MESSAGE</a:t>
            </a:r>
          </a:p>
        </p:txBody>
      </p:sp>
      <p:sp>
        <p:nvSpPr>
          <p:cNvPr id="27656" name="Text Box 8">
            <a:extLst>
              <a:ext uri="{FF2B5EF4-FFF2-40B4-BE49-F238E27FC236}">
                <a16:creationId xmlns:a16="http://schemas.microsoft.com/office/drawing/2014/main" id="{9E9E7078-97EA-2696-07E2-B04D28111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4054476"/>
            <a:ext cx="1066800" cy="288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/>
              <a:t>SENDER</a:t>
            </a:r>
          </a:p>
        </p:txBody>
      </p:sp>
      <p:sp>
        <p:nvSpPr>
          <p:cNvPr id="27657" name="Line 9">
            <a:extLst>
              <a:ext uri="{FF2B5EF4-FFF2-40B4-BE49-F238E27FC236}">
                <a16:creationId xmlns:a16="http://schemas.microsoft.com/office/drawing/2014/main" id="{0283C9F6-4A4E-0F66-7EB3-82E5299FDF37}"/>
              </a:ext>
            </a:extLst>
          </p:cNvPr>
          <p:cNvSpPr>
            <a:spLocks noChangeShapeType="1"/>
          </p:cNvSpPr>
          <p:nvPr/>
        </p:nvSpPr>
        <p:spPr bwMode="auto">
          <a:xfrm>
            <a:off x="2971801" y="4191000"/>
            <a:ext cx="1052513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27658" name="Text Box 10">
            <a:extLst>
              <a:ext uri="{FF2B5EF4-FFF2-40B4-BE49-F238E27FC236}">
                <a16:creationId xmlns:a16="http://schemas.microsoft.com/office/drawing/2014/main" id="{F4138A88-90BF-EC2E-B663-6F03143921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3657600"/>
            <a:ext cx="15240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600" b="1"/>
              <a:t>MESSAGE</a:t>
            </a:r>
          </a:p>
        </p:txBody>
      </p:sp>
      <p:sp>
        <p:nvSpPr>
          <p:cNvPr id="27659" name="Text Box 11">
            <a:extLst>
              <a:ext uri="{FF2B5EF4-FFF2-40B4-BE49-F238E27FC236}">
                <a16:creationId xmlns:a16="http://schemas.microsoft.com/office/drawing/2014/main" id="{1F4E0CCD-C292-8E67-9CA3-2472F9767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4495800"/>
            <a:ext cx="1447800" cy="381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/>
              <a:t>MESSAGE</a:t>
            </a:r>
          </a:p>
        </p:txBody>
      </p:sp>
      <p:sp>
        <p:nvSpPr>
          <p:cNvPr id="27660" name="Text Box 12">
            <a:extLst>
              <a:ext uri="{FF2B5EF4-FFF2-40B4-BE49-F238E27FC236}">
                <a16:creationId xmlns:a16="http://schemas.microsoft.com/office/drawing/2014/main" id="{5A7017ED-9558-AAB2-ADB0-2DD60136B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3902076"/>
            <a:ext cx="1219200" cy="593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/>
              <a:t>BLOCKED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/>
              <a:t>MESSAGE</a:t>
            </a:r>
          </a:p>
        </p:txBody>
      </p:sp>
      <p:sp>
        <p:nvSpPr>
          <p:cNvPr id="27661" name="Text Box 13">
            <a:extLst>
              <a:ext uri="{FF2B5EF4-FFF2-40B4-BE49-F238E27FC236}">
                <a16:creationId xmlns:a16="http://schemas.microsoft.com/office/drawing/2014/main" id="{0B28913C-1B6C-AEAD-261B-B12938B4C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8800" y="3898900"/>
            <a:ext cx="1511808" cy="673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Times New Roman" panose="02020603050405020304" pitchFamily="18" charset="0"/>
              </a:rPr>
              <a:t>RECEIVER</a:t>
            </a:r>
            <a:endParaRPr lang="en-US" altLang="en-US" sz="1600" b="1" dirty="0"/>
          </a:p>
        </p:txBody>
      </p:sp>
      <p:sp>
        <p:nvSpPr>
          <p:cNvPr id="27662" name="Freeform 14">
            <a:extLst>
              <a:ext uri="{FF2B5EF4-FFF2-40B4-BE49-F238E27FC236}">
                <a16:creationId xmlns:a16="http://schemas.microsoft.com/office/drawing/2014/main" id="{B9DC14A0-74EA-CB0C-D51E-A8973B3D3D9F}"/>
              </a:ext>
            </a:extLst>
          </p:cNvPr>
          <p:cNvSpPr>
            <a:spLocks/>
          </p:cNvSpPr>
          <p:nvPr/>
        </p:nvSpPr>
        <p:spPr bwMode="auto">
          <a:xfrm>
            <a:off x="2941638" y="2879725"/>
            <a:ext cx="1096962" cy="731838"/>
          </a:xfrm>
          <a:custGeom>
            <a:avLst/>
            <a:gdLst>
              <a:gd name="T0" fmla="*/ 0 w 1728"/>
              <a:gd name="T1" fmla="*/ 2147483646 h 1152"/>
              <a:gd name="T2" fmla="*/ 2147483646 w 1728"/>
              <a:gd name="T3" fmla="*/ 2147483646 h 1152"/>
              <a:gd name="T4" fmla="*/ 2147483646 w 1728"/>
              <a:gd name="T5" fmla="*/ 2147483646 h 1152"/>
              <a:gd name="T6" fmla="*/ 2147483646 w 1728"/>
              <a:gd name="T7" fmla="*/ 0 h 1152"/>
              <a:gd name="T8" fmla="*/ 0 60000 65536"/>
              <a:gd name="T9" fmla="*/ 0 60000 65536"/>
              <a:gd name="T10" fmla="*/ 0 60000 65536"/>
              <a:gd name="T11" fmla="*/ 0 60000 65536"/>
              <a:gd name="T12" fmla="*/ 0 w 1728"/>
              <a:gd name="T13" fmla="*/ 0 h 1152"/>
              <a:gd name="T14" fmla="*/ 1728 w 1728"/>
              <a:gd name="T15" fmla="*/ 1152 h 1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28" h="1152">
                <a:moveTo>
                  <a:pt x="0" y="1152"/>
                </a:moveTo>
                <a:cubicBezTo>
                  <a:pt x="24" y="936"/>
                  <a:pt x="48" y="720"/>
                  <a:pt x="144" y="576"/>
                </a:cubicBezTo>
                <a:cubicBezTo>
                  <a:pt x="240" y="432"/>
                  <a:pt x="312" y="384"/>
                  <a:pt x="576" y="288"/>
                </a:cubicBezTo>
                <a:cubicBezTo>
                  <a:pt x="840" y="192"/>
                  <a:pt x="1536" y="48"/>
                  <a:pt x="1728" y="0"/>
                </a:cubicBez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27663" name="Freeform 15">
            <a:extLst>
              <a:ext uri="{FF2B5EF4-FFF2-40B4-BE49-F238E27FC236}">
                <a16:creationId xmlns:a16="http://schemas.microsoft.com/office/drawing/2014/main" id="{DB481DB6-1767-AC9A-9649-78D43A2122B3}"/>
              </a:ext>
            </a:extLst>
          </p:cNvPr>
          <p:cNvSpPr>
            <a:spLocks/>
          </p:cNvSpPr>
          <p:nvPr/>
        </p:nvSpPr>
        <p:spPr bwMode="auto">
          <a:xfrm>
            <a:off x="2941638" y="5151438"/>
            <a:ext cx="1096962" cy="563562"/>
          </a:xfrm>
          <a:custGeom>
            <a:avLst/>
            <a:gdLst>
              <a:gd name="T0" fmla="*/ 0 w 1728"/>
              <a:gd name="T1" fmla="*/ 0 h 888"/>
              <a:gd name="T2" fmla="*/ 2147483646 w 1728"/>
              <a:gd name="T3" fmla="*/ 2147483646 h 888"/>
              <a:gd name="T4" fmla="*/ 2147483646 w 1728"/>
              <a:gd name="T5" fmla="*/ 2147483646 h 888"/>
              <a:gd name="T6" fmla="*/ 2147483646 w 1728"/>
              <a:gd name="T7" fmla="*/ 2147483646 h 888"/>
              <a:gd name="T8" fmla="*/ 2147483646 w 1728"/>
              <a:gd name="T9" fmla="*/ 2147483646 h 8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8"/>
              <a:gd name="T16" fmla="*/ 0 h 888"/>
              <a:gd name="T17" fmla="*/ 1728 w 1728"/>
              <a:gd name="T18" fmla="*/ 888 h 8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8" h="888">
                <a:moveTo>
                  <a:pt x="0" y="0"/>
                </a:moveTo>
                <a:cubicBezTo>
                  <a:pt x="24" y="84"/>
                  <a:pt x="48" y="168"/>
                  <a:pt x="144" y="288"/>
                </a:cubicBezTo>
                <a:cubicBezTo>
                  <a:pt x="240" y="408"/>
                  <a:pt x="456" y="624"/>
                  <a:pt x="576" y="720"/>
                </a:cubicBezTo>
                <a:cubicBezTo>
                  <a:pt x="696" y="816"/>
                  <a:pt x="672" y="840"/>
                  <a:pt x="864" y="864"/>
                </a:cubicBezTo>
                <a:cubicBezTo>
                  <a:pt x="1056" y="888"/>
                  <a:pt x="1584" y="864"/>
                  <a:pt x="1728" y="864"/>
                </a:cubicBez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27664" name="Text Box 16">
            <a:extLst>
              <a:ext uri="{FF2B5EF4-FFF2-40B4-BE49-F238E27FC236}">
                <a16:creationId xmlns:a16="http://schemas.microsoft.com/office/drawing/2014/main" id="{E496F645-AA58-19F4-EA9D-FC79E7968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1" y="4054476"/>
            <a:ext cx="365125" cy="3651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X</a:t>
            </a:r>
          </a:p>
        </p:txBody>
      </p:sp>
      <p:sp>
        <p:nvSpPr>
          <p:cNvPr id="27665" name="Freeform 17">
            <a:extLst>
              <a:ext uri="{FF2B5EF4-FFF2-40B4-BE49-F238E27FC236}">
                <a16:creationId xmlns:a16="http://schemas.microsoft.com/office/drawing/2014/main" id="{15EC1F89-9B61-6D43-131B-7A0C32516F41}"/>
              </a:ext>
            </a:extLst>
          </p:cNvPr>
          <p:cNvSpPr>
            <a:spLocks/>
          </p:cNvSpPr>
          <p:nvPr/>
        </p:nvSpPr>
        <p:spPr bwMode="auto">
          <a:xfrm>
            <a:off x="7954964" y="2865438"/>
            <a:ext cx="1341437" cy="1033462"/>
          </a:xfrm>
          <a:custGeom>
            <a:avLst/>
            <a:gdLst>
              <a:gd name="T0" fmla="*/ 0 w 1872"/>
              <a:gd name="T1" fmla="*/ 2147483646 h 1176"/>
              <a:gd name="T2" fmla="*/ 2147483646 w 1872"/>
              <a:gd name="T3" fmla="*/ 2147483646 h 1176"/>
              <a:gd name="T4" fmla="*/ 2147483646 w 1872"/>
              <a:gd name="T5" fmla="*/ 2147483646 h 1176"/>
              <a:gd name="T6" fmla="*/ 2147483646 w 1872"/>
              <a:gd name="T7" fmla="*/ 2147483646 h 1176"/>
              <a:gd name="T8" fmla="*/ 2147483646 w 1872"/>
              <a:gd name="T9" fmla="*/ 2147483646 h 1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72"/>
              <a:gd name="T16" fmla="*/ 0 h 1176"/>
              <a:gd name="T17" fmla="*/ 1872 w 1872"/>
              <a:gd name="T18" fmla="*/ 1176 h 11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72" h="1176">
                <a:moveTo>
                  <a:pt x="0" y="24"/>
                </a:moveTo>
                <a:cubicBezTo>
                  <a:pt x="252" y="12"/>
                  <a:pt x="504" y="0"/>
                  <a:pt x="720" y="24"/>
                </a:cubicBezTo>
                <a:cubicBezTo>
                  <a:pt x="936" y="48"/>
                  <a:pt x="1128" y="96"/>
                  <a:pt x="1296" y="168"/>
                </a:cubicBezTo>
                <a:cubicBezTo>
                  <a:pt x="1464" y="240"/>
                  <a:pt x="1632" y="288"/>
                  <a:pt x="1728" y="456"/>
                </a:cubicBezTo>
                <a:cubicBezTo>
                  <a:pt x="1824" y="624"/>
                  <a:pt x="1848" y="900"/>
                  <a:pt x="1872" y="1176"/>
                </a:cubicBezTo>
              </a:path>
            </a:pathLst>
          </a:custGeom>
          <a:noFill/>
          <a:ln w="28575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27666" name="Freeform 18">
            <a:extLst>
              <a:ext uri="{FF2B5EF4-FFF2-40B4-BE49-F238E27FC236}">
                <a16:creationId xmlns:a16="http://schemas.microsoft.com/office/drawing/2014/main" id="{6867D44C-0BA6-B06F-AC5E-50954B8720F4}"/>
              </a:ext>
            </a:extLst>
          </p:cNvPr>
          <p:cNvSpPr>
            <a:spLocks/>
          </p:cNvSpPr>
          <p:nvPr/>
        </p:nvSpPr>
        <p:spPr bwMode="auto">
          <a:xfrm>
            <a:off x="7894638" y="4495800"/>
            <a:ext cx="1401762" cy="1219200"/>
          </a:xfrm>
          <a:custGeom>
            <a:avLst/>
            <a:gdLst>
              <a:gd name="T0" fmla="*/ 0 w 1728"/>
              <a:gd name="T1" fmla="*/ 2147483646 h 1200"/>
              <a:gd name="T2" fmla="*/ 2147483646 w 1728"/>
              <a:gd name="T3" fmla="*/ 2147483646 h 1200"/>
              <a:gd name="T4" fmla="*/ 2147483646 w 1728"/>
              <a:gd name="T5" fmla="*/ 2147483646 h 1200"/>
              <a:gd name="T6" fmla="*/ 2147483646 w 1728"/>
              <a:gd name="T7" fmla="*/ 0 h 1200"/>
              <a:gd name="T8" fmla="*/ 0 60000 65536"/>
              <a:gd name="T9" fmla="*/ 0 60000 65536"/>
              <a:gd name="T10" fmla="*/ 0 60000 65536"/>
              <a:gd name="T11" fmla="*/ 0 60000 65536"/>
              <a:gd name="T12" fmla="*/ 0 w 1728"/>
              <a:gd name="T13" fmla="*/ 0 h 1200"/>
              <a:gd name="T14" fmla="*/ 1728 w 1728"/>
              <a:gd name="T15" fmla="*/ 1200 h 1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28" h="1200">
                <a:moveTo>
                  <a:pt x="0" y="1152"/>
                </a:moveTo>
                <a:cubicBezTo>
                  <a:pt x="312" y="1176"/>
                  <a:pt x="624" y="1200"/>
                  <a:pt x="864" y="1152"/>
                </a:cubicBezTo>
                <a:cubicBezTo>
                  <a:pt x="1104" y="1104"/>
                  <a:pt x="1296" y="1056"/>
                  <a:pt x="1440" y="864"/>
                </a:cubicBezTo>
                <a:cubicBezTo>
                  <a:pt x="1584" y="672"/>
                  <a:pt x="1680" y="144"/>
                  <a:pt x="1728" y="0"/>
                </a:cubicBezTo>
              </a:path>
            </a:pathLst>
          </a:custGeom>
          <a:noFill/>
          <a:ln w="28575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3489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25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>
            <a:extLst>
              <a:ext uri="{FF2B5EF4-FFF2-40B4-BE49-F238E27FC236}">
                <a16:creationId xmlns:a16="http://schemas.microsoft.com/office/drawing/2014/main" id="{3720C5CD-7F47-08E4-8B9D-938DB67911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/>
              <a:t>Communication – The Main Problems</a:t>
            </a:r>
          </a:p>
        </p:txBody>
      </p:sp>
      <p:sp>
        <p:nvSpPr>
          <p:cNvPr id="194569" name="Rectangle 9">
            <a:extLst>
              <a:ext uri="{FF2B5EF4-FFF2-40B4-BE49-F238E27FC236}">
                <a16:creationId xmlns:a16="http://schemas.microsoft.com/office/drawing/2014/main" id="{464E3F2D-9603-C52D-49A2-7F12526F7F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657600"/>
            <a:ext cx="5486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make assumptions based on past experience</a:t>
            </a:r>
          </a:p>
          <a:p>
            <a:pPr eaLnBrk="1" hangingPunct="1"/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 not understand the speaker’s jargon</a:t>
            </a:r>
          </a:p>
          <a:p>
            <a:pPr eaLnBrk="1" hangingPunct="1"/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misunderstand more easily when they hear but do not see</a:t>
            </a:r>
          </a:p>
          <a:p>
            <a:pPr eaLnBrk="1" hangingPunct="1"/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draw conclusions before we have finished talking</a:t>
            </a:r>
          </a:p>
        </p:txBody>
      </p:sp>
      <p:sp>
        <p:nvSpPr>
          <p:cNvPr id="194570" name="Rectangle 10">
            <a:extLst>
              <a:ext uri="{FF2B5EF4-FFF2-40B4-BE49-F238E27FC236}">
                <a16:creationId xmlns:a16="http://schemas.microsoft.com/office/drawing/2014/main" id="{4CBC9456-8477-8063-C4FA-894A8C0C0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3810000"/>
            <a:ext cx="2362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>
                <a:solidFill>
                  <a:srgbClr val="660066"/>
                </a:solidFill>
                <a:latin typeface="Times New Roman" panose="02020603050405020304" pitchFamily="18" charset="0"/>
              </a:rPr>
              <a:t>Understand</a:t>
            </a:r>
          </a:p>
        </p:txBody>
      </p:sp>
      <p:sp>
        <p:nvSpPr>
          <p:cNvPr id="194571" name="Rectangle 11">
            <a:extLst>
              <a:ext uri="{FF2B5EF4-FFF2-40B4-BE49-F238E27FC236}">
                <a16:creationId xmlns:a16="http://schemas.microsoft.com/office/drawing/2014/main" id="{7D9EB2C2-E3FC-3784-C6C1-D894FE4BB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2085976"/>
            <a:ext cx="563880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cannot concentrate for long periods</a:t>
            </a:r>
          </a:p>
          <a:p>
            <a:pPr eaLnBrk="1" hangingPunct="1"/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pay less attention to what appears to them  as unimportant</a:t>
            </a:r>
          </a:p>
        </p:txBody>
      </p:sp>
      <p:sp>
        <p:nvSpPr>
          <p:cNvPr id="194572" name="Rectangle 12">
            <a:extLst>
              <a:ext uri="{FF2B5EF4-FFF2-40B4-BE49-F238E27FC236}">
                <a16:creationId xmlns:a16="http://schemas.microsoft.com/office/drawing/2014/main" id="{538A32AA-9D70-9F34-FD81-6C424C3FF0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133601"/>
            <a:ext cx="23622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</a:rPr>
              <a:t>Hear [or See]</a:t>
            </a:r>
          </a:p>
        </p:txBody>
      </p:sp>
      <p:sp>
        <p:nvSpPr>
          <p:cNvPr id="194573" name="Rectangle 13">
            <a:extLst>
              <a:ext uri="{FF2B5EF4-FFF2-40B4-BE49-F238E27FC236}">
                <a16:creationId xmlns:a16="http://schemas.microsoft.com/office/drawing/2014/main" id="{F88AAAFE-7304-6F29-C4E3-89BAB8313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1371601"/>
            <a:ext cx="556260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PEOPLE            DIFFICULTIES</a:t>
            </a:r>
            <a:endParaRPr lang="en-US" altLang="en-US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74" name="Rectangle 14">
            <a:extLst>
              <a:ext uri="{FF2B5EF4-FFF2-40B4-BE49-F238E27FC236}">
                <a16:creationId xmlns:a16="http://schemas.microsoft.com/office/drawing/2014/main" id="{934DD175-5154-1B23-B12C-65C0568E1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397001"/>
            <a:ext cx="236220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solidFill>
                  <a:srgbClr val="FF0066"/>
                </a:solidFill>
                <a:latin typeface="Times New Roman" panose="02020603050405020304" pitchFamily="18" charset="0"/>
              </a:rPr>
              <a:t>Objectives</a:t>
            </a:r>
          </a:p>
        </p:txBody>
      </p:sp>
      <p:sp>
        <p:nvSpPr>
          <p:cNvPr id="29705" name="Line 15">
            <a:extLst>
              <a:ext uri="{FF2B5EF4-FFF2-40B4-BE49-F238E27FC236}">
                <a16:creationId xmlns:a16="http://schemas.microsoft.com/office/drawing/2014/main" id="{41278010-2F56-4006-2D0F-3D1F4415ED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1397000"/>
            <a:ext cx="2362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06" name="Line 16">
            <a:extLst>
              <a:ext uri="{FF2B5EF4-FFF2-40B4-BE49-F238E27FC236}">
                <a16:creationId xmlns:a16="http://schemas.microsoft.com/office/drawing/2014/main" id="{45F9132A-7E5C-4F61-E922-DBCF11B7C11A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6018213"/>
            <a:ext cx="2362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07" name="Line 17">
            <a:extLst>
              <a:ext uri="{FF2B5EF4-FFF2-40B4-BE49-F238E27FC236}">
                <a16:creationId xmlns:a16="http://schemas.microsoft.com/office/drawing/2014/main" id="{B1ACA336-0A18-A4CD-3BFF-824C2BDB1350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1397001"/>
            <a:ext cx="0" cy="6889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08" name="Line 18">
            <a:extLst>
              <a:ext uri="{FF2B5EF4-FFF2-40B4-BE49-F238E27FC236}">
                <a16:creationId xmlns:a16="http://schemas.microsoft.com/office/drawing/2014/main" id="{E38136EC-CC4F-D878-CECB-189BF15A540A}"/>
              </a:ext>
            </a:extLst>
          </p:cNvPr>
          <p:cNvSpPr>
            <a:spLocks noChangeShapeType="1"/>
          </p:cNvSpPr>
          <p:nvPr/>
        </p:nvSpPr>
        <p:spPr bwMode="auto">
          <a:xfrm>
            <a:off x="9982200" y="1397001"/>
            <a:ext cx="0" cy="6889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09" name="Line 19">
            <a:extLst>
              <a:ext uri="{FF2B5EF4-FFF2-40B4-BE49-F238E27FC236}">
                <a16:creationId xmlns:a16="http://schemas.microsoft.com/office/drawing/2014/main" id="{F72D7C54-BA86-936A-0355-3CC4AB18C5AF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1295400"/>
            <a:ext cx="55626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 dirty="0"/>
          </a:p>
        </p:txBody>
      </p:sp>
      <p:sp>
        <p:nvSpPr>
          <p:cNvPr id="29710" name="Line 20">
            <a:extLst>
              <a:ext uri="{FF2B5EF4-FFF2-40B4-BE49-F238E27FC236}">
                <a16:creationId xmlns:a16="http://schemas.microsoft.com/office/drawing/2014/main" id="{29323DC4-2266-B957-CF19-2717BE5E5F6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2085976"/>
            <a:ext cx="0" cy="5810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11" name="Line 21">
            <a:extLst>
              <a:ext uri="{FF2B5EF4-FFF2-40B4-BE49-F238E27FC236}">
                <a16:creationId xmlns:a16="http://schemas.microsoft.com/office/drawing/2014/main" id="{A822754B-C20A-5967-FB36-0385F36FAE02}"/>
              </a:ext>
            </a:extLst>
          </p:cNvPr>
          <p:cNvSpPr>
            <a:spLocks noChangeShapeType="1"/>
          </p:cNvSpPr>
          <p:nvPr/>
        </p:nvSpPr>
        <p:spPr bwMode="auto">
          <a:xfrm>
            <a:off x="9982200" y="2085976"/>
            <a:ext cx="0" cy="5810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12" name="Line 22">
            <a:extLst>
              <a:ext uri="{FF2B5EF4-FFF2-40B4-BE49-F238E27FC236}">
                <a16:creationId xmlns:a16="http://schemas.microsoft.com/office/drawing/2014/main" id="{C6E1571E-EA05-A7FB-F478-2215ADC90711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2667001"/>
            <a:ext cx="0" cy="10699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13" name="Line 23">
            <a:extLst>
              <a:ext uri="{FF2B5EF4-FFF2-40B4-BE49-F238E27FC236}">
                <a16:creationId xmlns:a16="http://schemas.microsoft.com/office/drawing/2014/main" id="{A14DE07B-A823-A47D-4694-783075B4FBC9}"/>
              </a:ext>
            </a:extLst>
          </p:cNvPr>
          <p:cNvSpPr>
            <a:spLocks noChangeShapeType="1"/>
          </p:cNvSpPr>
          <p:nvPr/>
        </p:nvSpPr>
        <p:spPr bwMode="auto">
          <a:xfrm>
            <a:off x="9982200" y="2667001"/>
            <a:ext cx="0" cy="10699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14" name="Line 24">
            <a:extLst>
              <a:ext uri="{FF2B5EF4-FFF2-40B4-BE49-F238E27FC236}">
                <a16:creationId xmlns:a16="http://schemas.microsoft.com/office/drawing/2014/main" id="{D907F64C-1D31-60A5-5DD4-2431A6E1D26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3736976"/>
            <a:ext cx="0" cy="6826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15" name="Line 25">
            <a:extLst>
              <a:ext uri="{FF2B5EF4-FFF2-40B4-BE49-F238E27FC236}">
                <a16:creationId xmlns:a16="http://schemas.microsoft.com/office/drawing/2014/main" id="{3D2541F7-5E6E-D6E2-CF3C-9FE8FDAF59BA}"/>
              </a:ext>
            </a:extLst>
          </p:cNvPr>
          <p:cNvSpPr>
            <a:spLocks noChangeShapeType="1"/>
          </p:cNvSpPr>
          <p:nvPr/>
        </p:nvSpPr>
        <p:spPr bwMode="auto">
          <a:xfrm>
            <a:off x="9982200" y="3736976"/>
            <a:ext cx="0" cy="6826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16" name="Line 26">
            <a:extLst>
              <a:ext uri="{FF2B5EF4-FFF2-40B4-BE49-F238E27FC236}">
                <a16:creationId xmlns:a16="http://schemas.microsoft.com/office/drawing/2014/main" id="{9B1E9ED4-BC08-3E10-C7CD-43CAE37FB545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4419600"/>
            <a:ext cx="0" cy="8143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17" name="Line 27">
            <a:extLst>
              <a:ext uri="{FF2B5EF4-FFF2-40B4-BE49-F238E27FC236}">
                <a16:creationId xmlns:a16="http://schemas.microsoft.com/office/drawing/2014/main" id="{8B38E109-F4E5-BC81-EC66-9E710C4B3DFE}"/>
              </a:ext>
            </a:extLst>
          </p:cNvPr>
          <p:cNvSpPr>
            <a:spLocks noChangeShapeType="1"/>
          </p:cNvSpPr>
          <p:nvPr/>
        </p:nvSpPr>
        <p:spPr bwMode="auto">
          <a:xfrm>
            <a:off x="9982200" y="4419600"/>
            <a:ext cx="0" cy="8143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18" name="Line 28">
            <a:extLst>
              <a:ext uri="{FF2B5EF4-FFF2-40B4-BE49-F238E27FC236}">
                <a16:creationId xmlns:a16="http://schemas.microsoft.com/office/drawing/2014/main" id="{2EA7476E-2F54-1694-6E12-0A63EAEFF646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5233989"/>
            <a:ext cx="0" cy="7842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19" name="Line 29">
            <a:extLst>
              <a:ext uri="{FF2B5EF4-FFF2-40B4-BE49-F238E27FC236}">
                <a16:creationId xmlns:a16="http://schemas.microsoft.com/office/drawing/2014/main" id="{68D63ED7-3278-D1D0-5A11-9C1FE22F92C7}"/>
              </a:ext>
            </a:extLst>
          </p:cNvPr>
          <p:cNvSpPr>
            <a:spLocks noChangeShapeType="1"/>
          </p:cNvSpPr>
          <p:nvPr/>
        </p:nvSpPr>
        <p:spPr bwMode="auto">
          <a:xfrm>
            <a:off x="9982200" y="5233989"/>
            <a:ext cx="0" cy="7842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29720" name="Line 30">
            <a:extLst>
              <a:ext uri="{FF2B5EF4-FFF2-40B4-BE49-F238E27FC236}">
                <a16:creationId xmlns:a16="http://schemas.microsoft.com/office/drawing/2014/main" id="{190225DA-22F7-2CB6-3B32-7097FDD48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419600" y="6018213"/>
            <a:ext cx="55626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3048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45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94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94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94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94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4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94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5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45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45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2" grpId="0"/>
      <p:bldP spid="194569" grpId="0" build="p"/>
      <p:bldP spid="194570" grpId="0"/>
      <p:bldP spid="194571" grpId="0" build="p"/>
      <p:bldP spid="194572" grpId="0"/>
      <p:bldP spid="194573" grpId="0" build="p"/>
      <p:bldP spid="19457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770E1E0-2DF0-96C2-928C-C5ADCA2D7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>
            <a:extLst>
              <a:ext uri="{FF2B5EF4-FFF2-40B4-BE49-F238E27FC236}">
                <a16:creationId xmlns:a16="http://schemas.microsoft.com/office/drawing/2014/main" id="{24E032CB-B5A7-9C9F-E40B-F5159B0780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1"/>
            <a:ext cx="7772400" cy="765175"/>
          </a:xfrm>
        </p:spPr>
        <p:txBody>
          <a:bodyPr/>
          <a:lstStyle/>
          <a:p>
            <a:pPr eaLnBrk="1" hangingPunct="1"/>
            <a:r>
              <a:rPr lang="en-US" altLang="en-US" sz="3600" b="1"/>
              <a:t>Diagnose before you Prescribe</a:t>
            </a:r>
          </a:p>
        </p:txBody>
      </p:sp>
      <p:sp>
        <p:nvSpPr>
          <p:cNvPr id="96259" name="Rectangle 3">
            <a:extLst>
              <a:ext uri="{FF2B5EF4-FFF2-40B4-BE49-F238E27FC236}">
                <a16:creationId xmlns:a16="http://schemas.microsoft.com/office/drawing/2014/main" id="{4D200AE4-2997-8619-E676-15D70387D9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0" y="1600200"/>
            <a:ext cx="8001000" cy="487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/>
              <a:t>Seek first to understand Needs, Concerns, Situation of the person</a:t>
            </a:r>
          </a:p>
          <a:p>
            <a:pPr eaLnBrk="1" hangingPunct="1">
              <a:lnSpc>
                <a:spcPct val="80000"/>
              </a:lnSpc>
            </a:pPr>
            <a:endParaRPr lang="en-US" altLang="en-US"/>
          </a:p>
          <a:p>
            <a:pPr eaLnBrk="1" hangingPunct="1">
              <a:lnSpc>
                <a:spcPct val="80000"/>
              </a:lnSpc>
            </a:pPr>
            <a:r>
              <a:rPr lang="en-US" altLang="en-US">
                <a:solidFill>
                  <a:srgbClr val="660066"/>
                </a:solidFill>
              </a:rPr>
              <a:t>Four Autobiographical Responses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3200" b="1">
                <a:solidFill>
                  <a:srgbClr val="FF0000"/>
                </a:solidFill>
              </a:rPr>
              <a:t>Evaluate </a:t>
            </a:r>
            <a:r>
              <a:rPr lang="en-US" altLang="en-US" sz="3200" b="1"/>
              <a:t> </a:t>
            </a:r>
            <a:r>
              <a:rPr lang="en-US" altLang="en-US" sz="3200"/>
              <a:t>We either agree or disagree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3200" b="1">
                <a:solidFill>
                  <a:srgbClr val="FF0000"/>
                </a:solidFill>
              </a:rPr>
              <a:t>Probe </a:t>
            </a:r>
            <a:r>
              <a:rPr lang="en-US" altLang="en-US" sz="3200" b="1"/>
              <a:t> </a:t>
            </a:r>
            <a:r>
              <a:rPr lang="en-US" altLang="en-US" sz="3200"/>
              <a:t>We ask questions from our own frame of </a:t>
            </a:r>
            <a:r>
              <a:rPr lang="en-US" altLang="en-US" sz="3200">
                <a:solidFill>
                  <a:srgbClr val="FF0000"/>
                </a:solidFill>
              </a:rPr>
              <a:t>reference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3200" b="1">
                <a:solidFill>
                  <a:srgbClr val="FF0000"/>
                </a:solidFill>
              </a:rPr>
              <a:t>Advise</a:t>
            </a:r>
            <a:r>
              <a:rPr lang="en-US" altLang="en-US" sz="3200" b="1"/>
              <a:t> </a:t>
            </a:r>
            <a:r>
              <a:rPr lang="en-US" altLang="en-US" sz="3200"/>
              <a:t>We give counsel based on own experiences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3200" b="1">
                <a:solidFill>
                  <a:srgbClr val="FF0000"/>
                </a:solidFill>
              </a:rPr>
              <a:t>Interpret</a:t>
            </a:r>
            <a:r>
              <a:rPr lang="en-US" altLang="en-US" sz="3200" b="1">
                <a:solidFill>
                  <a:schemeClr val="hlink"/>
                </a:solidFill>
              </a:rPr>
              <a:t> </a:t>
            </a:r>
            <a:r>
              <a:rPr lang="en-US" altLang="en-US" sz="3200"/>
              <a:t>Try to figure people out, to explain their motives, their behaviour</a:t>
            </a:r>
          </a:p>
        </p:txBody>
      </p:sp>
    </p:spTree>
    <p:extLst>
      <p:ext uri="{BB962C8B-B14F-4D97-AF65-F5344CB8AC3E}">
        <p14:creationId xmlns:p14="http://schemas.microsoft.com/office/powerpoint/2010/main" val="308797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27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594" name="Rectangle 2">
            <a:extLst>
              <a:ext uri="{FF2B5EF4-FFF2-40B4-BE49-F238E27FC236}">
                <a16:creationId xmlns:a16="http://schemas.microsoft.com/office/drawing/2014/main" id="{6D24167E-6460-98CF-789F-24A99AEF8E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/>
              <a:t>Communication – The Main Problems</a:t>
            </a:r>
          </a:p>
        </p:txBody>
      </p:sp>
      <p:sp>
        <p:nvSpPr>
          <p:cNvPr id="878595" name="Rectangle 3">
            <a:extLst>
              <a:ext uri="{FF2B5EF4-FFF2-40B4-BE49-F238E27FC236}">
                <a16:creationId xmlns:a16="http://schemas.microsoft.com/office/drawing/2014/main" id="{C98930C2-89BA-F1F4-E9C6-CC4AB7756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4419600"/>
            <a:ext cx="5562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Times New Roman" panose="02020603050405020304" pitchFamily="18" charset="0"/>
              </a:rPr>
              <a:t>Deliberately hide their reactions and what they really think</a:t>
            </a:r>
          </a:p>
          <a:p>
            <a:pPr eaLnBrk="1" hangingPunct="1"/>
            <a:r>
              <a:rPr lang="en-US" altLang="en-US" sz="2400">
                <a:latin typeface="Times New Roman" panose="02020603050405020304" pitchFamily="18" charset="0"/>
              </a:rPr>
              <a:t>Appearances can be deceptive – a nod may not always indicate agreement and understanding. It can mask ignorance or indecision</a:t>
            </a:r>
          </a:p>
        </p:txBody>
      </p:sp>
      <p:sp>
        <p:nvSpPr>
          <p:cNvPr id="878596" name="Rectangle 4">
            <a:extLst>
              <a:ext uri="{FF2B5EF4-FFF2-40B4-BE49-F238E27FC236}">
                <a16:creationId xmlns:a16="http://schemas.microsoft.com/office/drawing/2014/main" id="{FE9934B0-68FC-969C-8665-0A7FB8BFD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4495800"/>
            <a:ext cx="2362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</a:rPr>
              <a:t>Feedback</a:t>
            </a:r>
          </a:p>
        </p:txBody>
      </p:sp>
      <p:sp>
        <p:nvSpPr>
          <p:cNvPr id="878597" name="Rectangle 5">
            <a:extLst>
              <a:ext uri="{FF2B5EF4-FFF2-40B4-BE49-F238E27FC236}">
                <a16:creationId xmlns:a16="http://schemas.microsoft.com/office/drawing/2014/main" id="{321B2ADF-ABBD-BAF1-D6BB-FBD823F03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2895600"/>
            <a:ext cx="5562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Times New Roman" panose="02020603050405020304" pitchFamily="18" charset="0"/>
              </a:rPr>
              <a:t>Do not easily change their habits</a:t>
            </a:r>
          </a:p>
          <a:p>
            <a:pPr eaLnBrk="1" hangingPunct="1"/>
            <a:r>
              <a:rPr lang="en-US" altLang="en-US" sz="2400">
                <a:latin typeface="Times New Roman" panose="02020603050405020304" pitchFamily="18" charset="0"/>
              </a:rPr>
              <a:t>Fear the result of Dislike making decisions</a:t>
            </a:r>
          </a:p>
          <a:p>
            <a:pPr eaLnBrk="1" hangingPunct="1"/>
            <a:r>
              <a:rPr lang="en-US" altLang="en-US" sz="2400">
                <a:latin typeface="Times New Roman" panose="02020603050405020304" pitchFamily="18" charset="0"/>
              </a:rPr>
              <a:t>taking a wrong action</a:t>
            </a:r>
          </a:p>
        </p:txBody>
      </p:sp>
      <p:sp>
        <p:nvSpPr>
          <p:cNvPr id="878598" name="Rectangle 6">
            <a:extLst>
              <a:ext uri="{FF2B5EF4-FFF2-40B4-BE49-F238E27FC236}">
                <a16:creationId xmlns:a16="http://schemas.microsoft.com/office/drawing/2014/main" id="{0118B55F-8C4C-6EBB-1853-C0E130BD3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3200400"/>
            <a:ext cx="2362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>
                <a:latin typeface="Times New Roman" panose="02020603050405020304" pitchFamily="18" charset="0"/>
              </a:rPr>
              <a:t>Act</a:t>
            </a:r>
          </a:p>
        </p:txBody>
      </p:sp>
      <p:sp>
        <p:nvSpPr>
          <p:cNvPr id="878599" name="Rectangle 7">
            <a:extLst>
              <a:ext uri="{FF2B5EF4-FFF2-40B4-BE49-F238E27FC236}">
                <a16:creationId xmlns:a16="http://schemas.microsoft.com/office/drawing/2014/main" id="{75FC469D-B3E4-EB57-A0EB-AE050A26F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6246" y="1600200"/>
            <a:ext cx="5056909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are often suspicious of others who are persuading</a:t>
            </a:r>
          </a:p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Do not like to be proven wrong</a:t>
            </a:r>
          </a:p>
        </p:txBody>
      </p:sp>
      <p:sp>
        <p:nvSpPr>
          <p:cNvPr id="878600" name="Rectangle 8">
            <a:extLst>
              <a:ext uri="{FF2B5EF4-FFF2-40B4-BE49-F238E27FC236}">
                <a16:creationId xmlns:a16="http://schemas.microsoft.com/office/drawing/2014/main" id="{56FAC5D9-15AD-1DB7-B99F-758EC53CF1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828800"/>
            <a:ext cx="236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>
                <a:latin typeface="Times New Roman" panose="02020603050405020304" pitchFamily="18" charset="0"/>
              </a:rPr>
              <a:t>Agree</a:t>
            </a:r>
          </a:p>
        </p:txBody>
      </p:sp>
      <p:sp>
        <p:nvSpPr>
          <p:cNvPr id="878605" name="Rectangle 13">
            <a:extLst>
              <a:ext uri="{FF2B5EF4-FFF2-40B4-BE49-F238E27FC236}">
                <a16:creationId xmlns:a16="http://schemas.microsoft.com/office/drawing/2014/main" id="{CEEBBA50-5170-9124-47DF-76A1BC9A5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295400"/>
            <a:ext cx="5562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PEOPLE         DIFFICULTIES</a:t>
            </a:r>
          </a:p>
        </p:txBody>
      </p:sp>
      <p:sp>
        <p:nvSpPr>
          <p:cNvPr id="878606" name="Rectangle 14">
            <a:extLst>
              <a:ext uri="{FF2B5EF4-FFF2-40B4-BE49-F238E27FC236}">
                <a16:creationId xmlns:a16="http://schemas.microsoft.com/office/drawing/2014/main" id="{72CB92B6-32FB-CBE3-E17B-88557F8AF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397000"/>
            <a:ext cx="236220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solidFill>
                  <a:srgbClr val="FF0066"/>
                </a:solidFill>
                <a:latin typeface="Times New Roman" panose="02020603050405020304" pitchFamily="18" charset="0"/>
              </a:rPr>
              <a:t>Objectives</a:t>
            </a:r>
          </a:p>
        </p:txBody>
      </p:sp>
      <p:sp>
        <p:nvSpPr>
          <p:cNvPr id="31755" name="Line 15">
            <a:extLst>
              <a:ext uri="{FF2B5EF4-FFF2-40B4-BE49-F238E27FC236}">
                <a16:creationId xmlns:a16="http://schemas.microsoft.com/office/drawing/2014/main" id="{E1CDBBB2-4154-420A-C27E-9AC069C57F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7400" y="1096964"/>
            <a:ext cx="2362200" cy="30003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56" name="Line 16">
            <a:extLst>
              <a:ext uri="{FF2B5EF4-FFF2-40B4-BE49-F238E27FC236}">
                <a16:creationId xmlns:a16="http://schemas.microsoft.com/office/drawing/2014/main" id="{4EA8E7EE-CE75-8392-D4A3-415E1BF98D5F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6018213"/>
            <a:ext cx="2362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57" name="Line 17">
            <a:extLst>
              <a:ext uri="{FF2B5EF4-FFF2-40B4-BE49-F238E27FC236}">
                <a16:creationId xmlns:a16="http://schemas.microsoft.com/office/drawing/2014/main" id="{B92AA324-CFE2-6EAE-9440-A8DB404DA6E5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1397001"/>
            <a:ext cx="0" cy="6889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58" name="Line 19">
            <a:extLst>
              <a:ext uri="{FF2B5EF4-FFF2-40B4-BE49-F238E27FC236}">
                <a16:creationId xmlns:a16="http://schemas.microsoft.com/office/drawing/2014/main" id="{1973D401-94E5-CAE8-A320-0486F7AA7065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1295400"/>
            <a:ext cx="55626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 dirty="0"/>
          </a:p>
        </p:txBody>
      </p:sp>
      <p:sp>
        <p:nvSpPr>
          <p:cNvPr id="31759" name="Line 20">
            <a:extLst>
              <a:ext uri="{FF2B5EF4-FFF2-40B4-BE49-F238E27FC236}">
                <a16:creationId xmlns:a16="http://schemas.microsoft.com/office/drawing/2014/main" id="{B7AF427B-8B4A-DEC2-B0EC-59D1C307A98F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2085976"/>
            <a:ext cx="0" cy="5810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60" name="Line 21">
            <a:extLst>
              <a:ext uri="{FF2B5EF4-FFF2-40B4-BE49-F238E27FC236}">
                <a16:creationId xmlns:a16="http://schemas.microsoft.com/office/drawing/2014/main" id="{28E062CF-DABD-F366-96D8-34B2498FED5A}"/>
              </a:ext>
            </a:extLst>
          </p:cNvPr>
          <p:cNvSpPr>
            <a:spLocks noChangeShapeType="1"/>
          </p:cNvSpPr>
          <p:nvPr/>
        </p:nvSpPr>
        <p:spPr bwMode="auto">
          <a:xfrm>
            <a:off x="9982200" y="2085976"/>
            <a:ext cx="0" cy="5810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61" name="Line 22">
            <a:extLst>
              <a:ext uri="{FF2B5EF4-FFF2-40B4-BE49-F238E27FC236}">
                <a16:creationId xmlns:a16="http://schemas.microsoft.com/office/drawing/2014/main" id="{E983D8B5-B46B-7C40-E71B-E9B5E744CE6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2667001"/>
            <a:ext cx="0" cy="10699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62" name="Line 23">
            <a:extLst>
              <a:ext uri="{FF2B5EF4-FFF2-40B4-BE49-F238E27FC236}">
                <a16:creationId xmlns:a16="http://schemas.microsoft.com/office/drawing/2014/main" id="{E2543085-65DA-63A4-D425-5E85DE3A840A}"/>
              </a:ext>
            </a:extLst>
          </p:cNvPr>
          <p:cNvSpPr>
            <a:spLocks noChangeShapeType="1"/>
          </p:cNvSpPr>
          <p:nvPr/>
        </p:nvSpPr>
        <p:spPr bwMode="auto">
          <a:xfrm>
            <a:off x="9982200" y="2667001"/>
            <a:ext cx="0" cy="10699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63" name="Line 24">
            <a:extLst>
              <a:ext uri="{FF2B5EF4-FFF2-40B4-BE49-F238E27FC236}">
                <a16:creationId xmlns:a16="http://schemas.microsoft.com/office/drawing/2014/main" id="{898FCFCB-3AAE-6837-733C-60D9A8641020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3736976"/>
            <a:ext cx="0" cy="6826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64" name="Line 25">
            <a:extLst>
              <a:ext uri="{FF2B5EF4-FFF2-40B4-BE49-F238E27FC236}">
                <a16:creationId xmlns:a16="http://schemas.microsoft.com/office/drawing/2014/main" id="{71E3D7E1-A170-FD3B-71CD-8E62900F1477}"/>
              </a:ext>
            </a:extLst>
          </p:cNvPr>
          <p:cNvSpPr>
            <a:spLocks noChangeShapeType="1"/>
          </p:cNvSpPr>
          <p:nvPr/>
        </p:nvSpPr>
        <p:spPr bwMode="auto">
          <a:xfrm>
            <a:off x="9982200" y="3736976"/>
            <a:ext cx="0" cy="6826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65" name="Line 26">
            <a:extLst>
              <a:ext uri="{FF2B5EF4-FFF2-40B4-BE49-F238E27FC236}">
                <a16:creationId xmlns:a16="http://schemas.microsoft.com/office/drawing/2014/main" id="{EC704C85-D893-AA89-2031-687F25A328BF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4419600"/>
            <a:ext cx="0" cy="8143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66" name="Line 27">
            <a:extLst>
              <a:ext uri="{FF2B5EF4-FFF2-40B4-BE49-F238E27FC236}">
                <a16:creationId xmlns:a16="http://schemas.microsoft.com/office/drawing/2014/main" id="{3E820CF1-0D23-D1FC-A995-24C2D4794266}"/>
              </a:ext>
            </a:extLst>
          </p:cNvPr>
          <p:cNvSpPr>
            <a:spLocks noChangeShapeType="1"/>
          </p:cNvSpPr>
          <p:nvPr/>
        </p:nvSpPr>
        <p:spPr bwMode="auto">
          <a:xfrm>
            <a:off x="9982200" y="4419600"/>
            <a:ext cx="0" cy="8143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67" name="Line 28">
            <a:extLst>
              <a:ext uri="{FF2B5EF4-FFF2-40B4-BE49-F238E27FC236}">
                <a16:creationId xmlns:a16="http://schemas.microsoft.com/office/drawing/2014/main" id="{A9535754-7B8A-65FF-09AF-4A6C8DAE524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5233989"/>
            <a:ext cx="0" cy="7842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68" name="Line 29">
            <a:extLst>
              <a:ext uri="{FF2B5EF4-FFF2-40B4-BE49-F238E27FC236}">
                <a16:creationId xmlns:a16="http://schemas.microsoft.com/office/drawing/2014/main" id="{D82908C7-31E9-26D6-2CEA-79E5B9A864AC}"/>
              </a:ext>
            </a:extLst>
          </p:cNvPr>
          <p:cNvSpPr>
            <a:spLocks noChangeShapeType="1"/>
          </p:cNvSpPr>
          <p:nvPr/>
        </p:nvSpPr>
        <p:spPr bwMode="auto">
          <a:xfrm>
            <a:off x="9982200" y="5233989"/>
            <a:ext cx="0" cy="7842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  <p:sp>
        <p:nvSpPr>
          <p:cNvPr id="31769" name="Line 30">
            <a:extLst>
              <a:ext uri="{FF2B5EF4-FFF2-40B4-BE49-F238E27FC236}">
                <a16:creationId xmlns:a16="http://schemas.microsoft.com/office/drawing/2014/main" id="{8057A84D-BD44-4D72-6C5C-727C013BCF7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19600" y="6018213"/>
            <a:ext cx="55626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3050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785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785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8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8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78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78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878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8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8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878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8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8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78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78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878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78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78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878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78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78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878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78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7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7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7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87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7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7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87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8594" grpId="0"/>
      <p:bldP spid="878595" grpId="0" build="p"/>
      <p:bldP spid="878596" grpId="0"/>
      <p:bldP spid="878597" grpId="0" build="p"/>
      <p:bldP spid="878598" grpId="0"/>
      <p:bldP spid="878599" grpId="0" build="p"/>
      <p:bldP spid="878600" grpId="0"/>
      <p:bldP spid="878605" grpId="0" build="p"/>
      <p:bldP spid="87860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00908433-CA01-5F57-23D1-FA746F1ECC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931" y="609321"/>
            <a:ext cx="7886140" cy="533680"/>
          </a:xfrm>
        </p:spPr>
        <p:txBody>
          <a:bodyPr vert="horz" lIns="92204" tIns="46102" rIns="92204" bIns="46102" rtlCol="0" anchor="t">
            <a:normAutofit/>
          </a:bodyPr>
          <a:lstStyle/>
          <a:p>
            <a:r>
              <a:rPr lang="en-US" altLang="en-US" sz="2824" b="1" dirty="0">
                <a:latin typeface="Verdana" panose="020B0604030504040204" pitchFamily="34" charset="0"/>
              </a:rPr>
              <a:t>  </a:t>
            </a:r>
            <a:r>
              <a:rPr lang="en-US" altLang="en-US" sz="2824" b="1" dirty="0">
                <a:solidFill>
                  <a:srgbClr val="FF0000"/>
                </a:solidFill>
                <a:latin typeface="Verdana" panose="020B0604030504040204" pitchFamily="34" charset="0"/>
              </a:rPr>
              <a:t>Gateways to Communication</a:t>
            </a:r>
            <a:endParaRPr lang="en-US" altLang="en-US" dirty="0">
              <a:solidFill>
                <a:srgbClr val="FF0000"/>
              </a:solidFill>
            </a:endParaRP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3D3F60A6-081B-29CB-E7D4-27A05B22B5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52931" y="1479177"/>
            <a:ext cx="7886140" cy="4115360"/>
          </a:xfrm>
        </p:spPr>
        <p:txBody>
          <a:bodyPr vert="horz" lIns="92204" tIns="46102" rIns="92204" bIns="46102" rtlCol="0">
            <a:normAutofit/>
          </a:bodyPr>
          <a:lstStyle/>
          <a:p>
            <a:r>
              <a:rPr lang="en-US" altLang="en-US" sz="2471">
                <a:latin typeface="Tahoma" panose="020B0604030504040204" pitchFamily="34" charset="0"/>
              </a:rPr>
              <a:t>A barrier removed is a gateway created.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We need to eradicate the ‘neps’ from the ‘fabric’ of our communication by practicing certain things.</a:t>
            </a:r>
          </a:p>
          <a:p>
            <a:pPr>
              <a:buFontTx/>
              <a:buNone/>
            </a:pPr>
            <a:r>
              <a:rPr lang="en-US" altLang="en-US" sz="2471">
                <a:latin typeface="Tahoma" panose="020B0604030504040204" pitchFamily="34" charset="0"/>
              </a:rPr>
              <a:t>1. Creating within one self the need and willingness to understand</a:t>
            </a:r>
          </a:p>
          <a:p>
            <a:pPr>
              <a:buFontTx/>
              <a:buNone/>
            </a:pPr>
            <a:r>
              <a:rPr lang="en-US" altLang="en-US" sz="2471">
                <a:latin typeface="Tahoma" panose="020B0604030504040204" pitchFamily="34" charset="0"/>
              </a:rPr>
              <a:t>2. Making the message appropriate to the receivers frame of reference</a:t>
            </a:r>
          </a:p>
          <a:p>
            <a:pPr>
              <a:buFontTx/>
              <a:buNone/>
            </a:pPr>
            <a:r>
              <a:rPr lang="en-US" altLang="en-US" sz="2471">
                <a:latin typeface="Tahoma" panose="020B0604030504040204" pitchFamily="34" charset="0"/>
              </a:rPr>
              <a:t>        </a:t>
            </a:r>
            <a:r>
              <a:rPr lang="en-US" altLang="en-US" sz="2471">
                <a:solidFill>
                  <a:schemeClr val="accent2"/>
                </a:solidFill>
                <a:latin typeface="Tahoma" panose="020B0604030504040204" pitchFamily="34" charset="0"/>
              </a:rPr>
              <a:t>( speak the “language” of the listener)</a:t>
            </a:r>
            <a:endParaRPr lang="en-US" altLang="en-US" sz="2471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9454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37331436-A999-B089-F3E1-EB0E9DD376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29118" y="1613648"/>
            <a:ext cx="7886140" cy="4115360"/>
          </a:xfrm>
        </p:spPr>
        <p:txBody>
          <a:bodyPr vert="horz" lIns="92204" tIns="46102" rIns="92204" bIns="46102" rtlCol="0">
            <a:normAutofit/>
          </a:bodyPr>
          <a:lstStyle/>
          <a:p>
            <a:pPr>
              <a:buFontTx/>
              <a:buNone/>
            </a:pPr>
            <a:r>
              <a:rPr lang="en-US" altLang="en-US" sz="2471"/>
              <a:t>3. </a:t>
            </a:r>
            <a:r>
              <a:rPr lang="en-US" altLang="en-US" sz="2471">
                <a:latin typeface="Tahoma" panose="020B0604030504040204" pitchFamily="34" charset="0"/>
              </a:rPr>
              <a:t>Ability to describe others behavior without evaluating or interpreting.</a:t>
            </a:r>
          </a:p>
          <a:p>
            <a:pPr>
              <a:buFontTx/>
              <a:buNone/>
            </a:pPr>
            <a:r>
              <a:rPr lang="en-US" altLang="en-US" sz="2471">
                <a:latin typeface="Tahoma" panose="020B0604030504040204" pitchFamily="34" charset="0"/>
              </a:rPr>
              <a:t>4. Ask for feedback from the receiver</a:t>
            </a:r>
          </a:p>
          <a:p>
            <a:pPr>
              <a:buFontTx/>
              <a:buNone/>
            </a:pPr>
            <a:r>
              <a:rPr lang="en-US" altLang="en-US" sz="2471">
                <a:latin typeface="Tahoma" panose="020B0604030504040204" pitchFamily="34" charset="0"/>
              </a:rPr>
              <a:t>5. Reinforce communication by using more than one channel to convey the message</a:t>
            </a:r>
          </a:p>
          <a:p>
            <a:pPr>
              <a:buFontTx/>
              <a:buNone/>
            </a:pPr>
            <a:r>
              <a:rPr lang="en-US" altLang="en-US" sz="2471">
                <a:latin typeface="Tahoma" panose="020B0604030504040204" pitchFamily="34" charset="0"/>
              </a:rPr>
              <a:t>      </a:t>
            </a:r>
            <a:r>
              <a:rPr lang="en-US" altLang="en-US" sz="2471">
                <a:solidFill>
                  <a:schemeClr val="accent2"/>
                </a:solidFill>
                <a:latin typeface="Tahoma" panose="020B0604030504040204" pitchFamily="34" charset="0"/>
              </a:rPr>
              <a:t>(Verbal, written, nonverbal)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B4AA7D89-FDA1-1A30-E700-D0A82A3898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931" y="609321"/>
            <a:ext cx="7886140" cy="735386"/>
          </a:xfrm>
          <a:noFill/>
          <a:ln/>
        </p:spPr>
        <p:txBody>
          <a:bodyPr vert="horz" lIns="92204" tIns="46102" rIns="92204" bIns="46102" rtlCol="0" anchor="ctr">
            <a:normAutofit/>
          </a:bodyPr>
          <a:lstStyle/>
          <a:p>
            <a:r>
              <a:rPr lang="en-US" altLang="en-US" sz="2824" b="1">
                <a:latin typeface="Verdana" panose="020B0604030504040204" pitchFamily="34" charset="0"/>
              </a:rPr>
              <a:t>….. Gateways to Communication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455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C9E1EDE1-C544-307D-3450-E786E8F782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78368" y="365125"/>
            <a:ext cx="8040859" cy="1287829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chemeClr val="bg1"/>
                </a:solidFill>
              </a:rPr>
              <a:t>        </a:t>
            </a:r>
            <a:r>
              <a:rPr lang="en-US" altLang="en-US" sz="4800" b="1" dirty="0">
                <a:solidFill>
                  <a:srgbClr val="FF0000"/>
                </a:solidFill>
              </a:rPr>
              <a:t>Communication</a:t>
            </a:r>
            <a:endParaRPr lang="en-US" altLang="en-US" b="1" dirty="0">
              <a:solidFill>
                <a:srgbClr val="FF0000"/>
              </a:solidFill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24A232DE-8BA6-701C-226A-8D817B4D15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Expression and exchange of facts, opinions, thoughts, ideas or feelings</a:t>
            </a:r>
          </a:p>
          <a:p>
            <a:pPr eaLnBrk="1" hangingPunct="1"/>
            <a:r>
              <a:rPr lang="en-US" altLang="en-US" dirty="0"/>
              <a:t>Art of understanding and being Understood</a:t>
            </a:r>
          </a:p>
        </p:txBody>
      </p:sp>
    </p:spTree>
    <p:extLst>
      <p:ext uri="{BB962C8B-B14F-4D97-AF65-F5344CB8AC3E}">
        <p14:creationId xmlns:p14="http://schemas.microsoft.com/office/powerpoint/2010/main" val="357240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>
            <a:extLst>
              <a:ext uri="{FF2B5EF4-FFF2-40B4-BE49-F238E27FC236}">
                <a16:creationId xmlns:a16="http://schemas.microsoft.com/office/drawing/2014/main" id="{6D444958-7ED0-66A6-3535-21B707F213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931" y="609321"/>
            <a:ext cx="7886140" cy="735386"/>
          </a:xfrm>
        </p:spPr>
        <p:txBody>
          <a:bodyPr/>
          <a:lstStyle/>
          <a:p>
            <a:r>
              <a:rPr lang="en-US" altLang="en-US" sz="2824" b="1">
                <a:latin typeface="Verdana" panose="020B0604030504040204" pitchFamily="34" charset="0"/>
              </a:rPr>
              <a:t>EFFECTIVE COMMUNICATION</a:t>
            </a:r>
            <a:endParaRPr lang="en-US" altLang="en-US"/>
          </a:p>
        </p:txBody>
      </p:sp>
      <p:sp>
        <p:nvSpPr>
          <p:cNvPr id="52228" name="Rectangle 4">
            <a:extLst>
              <a:ext uri="{FF2B5EF4-FFF2-40B4-BE49-F238E27FC236}">
                <a16:creationId xmlns:a16="http://schemas.microsoft.com/office/drawing/2014/main" id="{B6942AF6-7A3A-424C-E821-F7C15E82E2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52931" y="1411942"/>
            <a:ext cx="7886140" cy="411536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40000"/>
              </a:lnSpc>
              <a:buFontTx/>
              <a:buNone/>
            </a:pPr>
            <a:r>
              <a:rPr lang="en-US" altLang="en-US" sz="2118" b="1">
                <a:latin typeface="Tahoma" panose="020B0604030504040204" pitchFamily="34" charset="0"/>
              </a:rPr>
              <a:t>1.  Plan your communication</a:t>
            </a:r>
            <a:endParaRPr lang="en-US" altLang="en-US" sz="2118">
              <a:latin typeface="Tahoma" panose="020B0604030504040204" pitchFamily="34" charset="0"/>
            </a:endParaRPr>
          </a:p>
          <a:p>
            <a:pPr>
              <a:lnSpc>
                <a:spcPct val="140000"/>
              </a:lnSpc>
            </a:pPr>
            <a:r>
              <a:rPr lang="en-US" altLang="en-US" sz="2118">
                <a:latin typeface="Tahoma" panose="020B0604030504040204" pitchFamily="34" charset="0"/>
              </a:rPr>
              <a:t>maintain clarity of purpose “why”,</a:t>
            </a:r>
          </a:p>
          <a:p>
            <a:pPr>
              <a:lnSpc>
                <a:spcPct val="140000"/>
              </a:lnSpc>
            </a:pPr>
            <a:r>
              <a:rPr lang="en-US" altLang="en-US" sz="2118">
                <a:latin typeface="Tahoma" panose="020B0604030504040204" pitchFamily="34" charset="0"/>
              </a:rPr>
              <a:t>maintain clarity of idea, “what”.</a:t>
            </a:r>
          </a:p>
          <a:p>
            <a:pPr>
              <a:lnSpc>
                <a:spcPct val="140000"/>
              </a:lnSpc>
            </a:pPr>
            <a:endParaRPr lang="en-US" altLang="en-US" sz="2118">
              <a:latin typeface="Tahoma" panose="020B0604030504040204" pitchFamily="34" charset="0"/>
            </a:endParaRPr>
          </a:p>
          <a:p>
            <a:pPr>
              <a:lnSpc>
                <a:spcPct val="140000"/>
              </a:lnSpc>
              <a:buFontTx/>
              <a:buNone/>
            </a:pPr>
            <a:r>
              <a:rPr lang="en-US" altLang="en-US" sz="2118" b="1">
                <a:latin typeface="Tahoma" panose="020B0604030504040204" pitchFamily="34" charset="0"/>
              </a:rPr>
              <a:t>2.  Choose the medium</a:t>
            </a:r>
            <a:endParaRPr lang="en-US" altLang="en-US" sz="2118">
              <a:latin typeface="Tahoma" panose="020B0604030504040204" pitchFamily="34" charset="0"/>
            </a:endParaRPr>
          </a:p>
          <a:p>
            <a:pPr>
              <a:lnSpc>
                <a:spcPct val="140000"/>
              </a:lnSpc>
            </a:pPr>
            <a:r>
              <a:rPr lang="en-US" altLang="en-US" sz="2118">
                <a:latin typeface="Tahoma" panose="020B0604030504040204" pitchFamily="34" charset="0"/>
              </a:rPr>
              <a:t>language</a:t>
            </a:r>
          </a:p>
          <a:p>
            <a:pPr>
              <a:lnSpc>
                <a:spcPct val="140000"/>
              </a:lnSpc>
            </a:pPr>
            <a:r>
              <a:rPr lang="en-US" altLang="en-US" sz="2118">
                <a:latin typeface="Tahoma" panose="020B0604030504040204" pitchFamily="34" charset="0"/>
              </a:rPr>
              <a:t>style</a:t>
            </a:r>
          </a:p>
          <a:p>
            <a:pPr>
              <a:lnSpc>
                <a:spcPct val="140000"/>
              </a:lnSpc>
            </a:pPr>
            <a:r>
              <a:rPr lang="en-US" altLang="en-US" sz="2118">
                <a:latin typeface="Tahoma" panose="020B0604030504040204" pitchFamily="34" charset="0"/>
              </a:rPr>
              <a:t>semantics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96611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3011C427-E3C5-9A82-306D-287EE3E574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24" b="1">
                <a:latin typeface="Verdana" panose="020B0604030504040204" pitchFamily="34" charset="0"/>
              </a:rPr>
              <a:t>…. Effective Communication</a:t>
            </a:r>
            <a:endParaRPr lang="en-US" altLang="en-US" sz="2824"/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AB2F88E8-B8B6-AED0-F3B1-F154FBF64F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2941" y="1680883"/>
            <a:ext cx="8380600" cy="411536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118" b="1"/>
              <a:t>3</a:t>
            </a:r>
            <a:r>
              <a:rPr lang="en-US" altLang="en-US" sz="2118" b="1">
                <a:latin typeface="Tahoma" panose="020B0604030504040204" pitchFamily="34" charset="0"/>
              </a:rPr>
              <a:t>.  Remove barriers ……. build gateways</a:t>
            </a:r>
            <a:br>
              <a:rPr lang="en-US" altLang="en-US">
                <a:latin typeface="Tahoma" panose="020B0604030504040204" pitchFamily="34" charset="0"/>
              </a:rPr>
            </a:br>
            <a:r>
              <a:rPr lang="en-US" altLang="en-US" sz="2118" b="1">
                <a:latin typeface="Tahoma" panose="020B0604030504040204" pitchFamily="34" charset="0"/>
              </a:rPr>
              <a:t>DO’s					DON’Ts</a:t>
            </a:r>
          </a:p>
          <a:p>
            <a:pPr>
              <a:buFontTx/>
              <a:buNone/>
            </a:pPr>
            <a:r>
              <a:rPr lang="en-US" altLang="en-US" sz="2118" b="1">
                <a:latin typeface="Tahoma" panose="020B0604030504040204" pitchFamily="34" charset="0"/>
              </a:rPr>
              <a:t>-  </a:t>
            </a:r>
            <a:r>
              <a:rPr lang="en-US" altLang="en-US" sz="2118">
                <a:latin typeface="Tahoma" panose="020B0604030504040204" pitchFamily="34" charset="0"/>
              </a:rPr>
              <a:t>seek first to understand			-  remove all prejudices</a:t>
            </a:r>
          </a:p>
          <a:p>
            <a:pPr>
              <a:buFontTx/>
              <a:buNone/>
            </a:pPr>
            <a:r>
              <a:rPr lang="en-US" altLang="en-US" sz="2118" b="1">
                <a:latin typeface="Tahoma" panose="020B0604030504040204" pitchFamily="34" charset="0"/>
              </a:rPr>
              <a:t>    </a:t>
            </a:r>
            <a:r>
              <a:rPr lang="en-US" altLang="en-US" sz="2118">
                <a:latin typeface="Tahoma" panose="020B0604030504040204" pitchFamily="34" charset="0"/>
              </a:rPr>
              <a:t>and then to be understood		- overcome any distractions</a:t>
            </a:r>
          </a:p>
          <a:p>
            <a:pPr>
              <a:buFontTx/>
              <a:buChar char="-"/>
            </a:pPr>
            <a:r>
              <a:rPr lang="en-US" altLang="en-US" sz="2118">
                <a:latin typeface="Tahoma" panose="020B0604030504040204" pitchFamily="34" charset="0"/>
              </a:rPr>
              <a:t>empathize with other people		- reduce length of  </a:t>
            </a:r>
          </a:p>
          <a:p>
            <a:pPr>
              <a:buFontTx/>
              <a:buChar char="-"/>
            </a:pPr>
            <a:r>
              <a:rPr lang="en-US" altLang="en-US" sz="2118">
                <a:latin typeface="Tahoma" panose="020B0604030504040204" pitchFamily="34" charset="0"/>
              </a:rPr>
              <a:t>values, beliefs, needs &amp; sentiments 	  communication channel</a:t>
            </a:r>
          </a:p>
          <a:p>
            <a:pPr>
              <a:buFontTx/>
              <a:buNone/>
            </a:pPr>
            <a:r>
              <a:rPr lang="en-US" altLang="en-US" sz="2118">
                <a:latin typeface="Tahoma" panose="020B0604030504040204" pitchFamily="34" charset="0"/>
              </a:rPr>
              <a:t>-   use a common language</a:t>
            </a:r>
          </a:p>
          <a:p>
            <a:pPr>
              <a:buFontTx/>
              <a:buNone/>
            </a:pPr>
            <a:r>
              <a:rPr lang="en-US" altLang="en-US" sz="2118">
                <a:latin typeface="Tahoma" panose="020B0604030504040204" pitchFamily="34" charset="0"/>
              </a:rPr>
              <a:t>-   clarify ideas before communicating</a:t>
            </a:r>
          </a:p>
        </p:txBody>
      </p:sp>
    </p:spTree>
    <p:extLst>
      <p:ext uri="{BB962C8B-B14F-4D97-AF65-F5344CB8AC3E}">
        <p14:creationId xmlns:p14="http://schemas.microsoft.com/office/powerpoint/2010/main" val="330900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4B1AE091-DE58-E067-E9B1-FC07D9DF2B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24" b="1">
                <a:latin typeface="Verdana" panose="020B0604030504040204" pitchFamily="34" charset="0"/>
              </a:rPr>
              <a:t>….. Effective Communication</a:t>
            </a:r>
            <a:endParaRPr lang="en-US" altLang="en-US" sz="2471"/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A9A1BBBD-A011-5AFD-A77C-AD742A1321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52931" y="1524001"/>
            <a:ext cx="7886140" cy="4115360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None/>
            </a:pPr>
            <a:r>
              <a:rPr lang="en-US" altLang="en-US" sz="2118" b="1">
                <a:latin typeface="Tahoma" panose="020B0604030504040204" pitchFamily="34" charset="0"/>
              </a:rPr>
              <a:t>4.  Active Listening</a:t>
            </a:r>
            <a:endParaRPr lang="en-US" altLang="en-US" sz="2118">
              <a:latin typeface="Tahoma" panose="020B0604030504040204" pitchFamily="34" charset="0"/>
            </a:endParaRPr>
          </a:p>
          <a:p>
            <a:r>
              <a:rPr lang="en-US" altLang="en-US" sz="2118">
                <a:latin typeface="Tahoma" panose="020B0604030504040204" pitchFamily="34" charset="0"/>
              </a:rPr>
              <a:t>Listen with an open mind</a:t>
            </a:r>
          </a:p>
          <a:p>
            <a:r>
              <a:rPr lang="en-US" altLang="en-US" sz="2118">
                <a:latin typeface="Tahoma" panose="020B0604030504040204" pitchFamily="34" charset="0"/>
              </a:rPr>
              <a:t>Make an effort to understand</a:t>
            </a:r>
          </a:p>
          <a:p>
            <a:r>
              <a:rPr lang="en-US" altLang="en-US" sz="2118">
                <a:latin typeface="Tahoma" panose="020B0604030504040204" pitchFamily="34" charset="0"/>
              </a:rPr>
              <a:t>Empathize ……..reflect understanding</a:t>
            </a:r>
          </a:p>
          <a:p>
            <a:r>
              <a:rPr lang="en-US" altLang="en-US" sz="2118">
                <a:latin typeface="Tahoma" panose="020B0604030504040204" pitchFamily="34" charset="0"/>
              </a:rPr>
              <a:t>Be aware of what is said and what is not said</a:t>
            </a:r>
          </a:p>
          <a:p>
            <a:r>
              <a:rPr lang="en-US" altLang="en-US" sz="2118">
                <a:latin typeface="Tahoma" panose="020B0604030504040204" pitchFamily="34" charset="0"/>
              </a:rPr>
              <a:t>Don’t jump to conclusions……draw conclusions</a:t>
            </a:r>
          </a:p>
          <a:p>
            <a:endParaRPr lang="en-US" altLang="en-US" sz="2118">
              <a:latin typeface="Tahoma" panose="020B0604030504040204" pitchFamily="34" charset="0"/>
            </a:endParaRPr>
          </a:p>
          <a:p>
            <a:pPr>
              <a:buFontTx/>
              <a:buNone/>
            </a:pPr>
            <a:r>
              <a:rPr lang="en-US" altLang="en-US" sz="2118" b="1">
                <a:latin typeface="Tahoma" panose="020B0604030504040204" pitchFamily="34" charset="0"/>
              </a:rPr>
              <a:t>5.  Feedback</a:t>
            </a:r>
            <a:endParaRPr lang="en-US" altLang="en-US" sz="2118">
              <a:latin typeface="Tahoma" panose="020B0604030504040204" pitchFamily="34" charset="0"/>
            </a:endParaRPr>
          </a:p>
          <a:p>
            <a:r>
              <a:rPr lang="en-US" altLang="en-US" sz="2118">
                <a:latin typeface="Tahoma" panose="020B0604030504040204" pitchFamily="34" charset="0"/>
              </a:rPr>
              <a:t>Check for accurate receipt of message</a:t>
            </a:r>
          </a:p>
          <a:p>
            <a:r>
              <a:rPr lang="en-US" altLang="en-US" sz="2118">
                <a:latin typeface="Tahoma" panose="020B0604030504040204" pitchFamily="34" charset="0"/>
              </a:rPr>
              <a:t>Check action/outcome in relation with the intent of the message.</a:t>
            </a:r>
          </a:p>
          <a:p>
            <a:r>
              <a:rPr lang="en-US" altLang="en-US" sz="2118">
                <a:latin typeface="Tahoma" panose="020B0604030504040204" pitchFamily="34" charset="0"/>
              </a:rPr>
              <a:t>Improve/alter message, if required.</a:t>
            </a:r>
          </a:p>
        </p:txBody>
      </p:sp>
    </p:spTree>
    <p:extLst>
      <p:ext uri="{BB962C8B-B14F-4D97-AF65-F5344CB8AC3E}">
        <p14:creationId xmlns:p14="http://schemas.microsoft.com/office/powerpoint/2010/main" val="29827355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33CB0BC2-4CF8-FB48-F787-512B30EE79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739776"/>
            <a:ext cx="7772400" cy="5953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b="1"/>
              <a:t>Squares Exercise</a:t>
            </a:r>
          </a:p>
        </p:txBody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BF75FE2D-2F4C-EDEB-4843-77B9E4441995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905501" y="2760663"/>
            <a:ext cx="3465513" cy="131921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400"/>
              <a:t>How many SQUARES can you see in the adjacent figure?</a:t>
            </a:r>
          </a:p>
        </p:txBody>
      </p:sp>
      <p:graphicFrame>
        <p:nvGraphicFramePr>
          <p:cNvPr id="196612" name="Group 4">
            <a:extLst>
              <a:ext uri="{FF2B5EF4-FFF2-40B4-BE49-F238E27FC236}">
                <a16:creationId xmlns:a16="http://schemas.microsoft.com/office/drawing/2014/main" id="{4376DCCD-DFD7-32D6-D35F-3A11F9830883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2282826" y="2532063"/>
          <a:ext cx="3597275" cy="3810000"/>
        </p:xfrm>
        <a:graphic>
          <a:graphicData uri="http://schemas.openxmlformats.org/drawingml/2006/table">
            <a:tbl>
              <a:tblPr/>
              <a:tblGrid>
                <a:gridCol w="900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8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52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2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2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2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220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66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Text Box 2">
            <a:extLst>
              <a:ext uri="{FF2B5EF4-FFF2-40B4-BE49-F238E27FC236}">
                <a16:creationId xmlns:a16="http://schemas.microsoft.com/office/drawing/2014/main" id="{76B6EEBB-0FCB-7236-B545-9EB074AF6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04800"/>
            <a:ext cx="617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b="1" i="1" u="sng"/>
              <a:t>3Vs of communication</a:t>
            </a:r>
          </a:p>
        </p:txBody>
      </p:sp>
      <p:sp>
        <p:nvSpPr>
          <p:cNvPr id="200707" name="Text Box 3">
            <a:extLst>
              <a:ext uri="{FF2B5EF4-FFF2-40B4-BE49-F238E27FC236}">
                <a16:creationId xmlns:a16="http://schemas.microsoft.com/office/drawing/2014/main" id="{D0F3D932-892A-C3CA-4A24-97AE7A87F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5488" y="1333500"/>
            <a:ext cx="844391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55% of the impact of our communication come</a:t>
            </a:r>
            <a:br>
              <a:rPr lang="en-US" altLang="en-US">
                <a:solidFill>
                  <a:srgbClr val="FF0066"/>
                </a:solidFill>
              </a:rPr>
            </a:br>
            <a:r>
              <a:rPr lang="en-US" altLang="en-US">
                <a:solidFill>
                  <a:srgbClr val="FF0066"/>
                </a:solidFill>
              </a:rPr>
              <a:t>     from our body language &amp; symbols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38% is from our voice tone, tempo and volume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7% is from the actual words we use</a:t>
            </a:r>
            <a:br>
              <a:rPr lang="en-US" altLang="en-US">
                <a:solidFill>
                  <a:srgbClr val="FF0066"/>
                </a:solidFill>
              </a:rPr>
            </a:br>
            <a:endParaRPr lang="en-US" altLang="en-US" sz="2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34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6" grpId="0" autoUpdateAnimBg="0"/>
      <p:bldP spid="200707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8558B5B7-57CD-8900-0895-8D56C685F8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vert="horz" lIns="92204" tIns="46102" rIns="92204" bIns="46102" rtlCol="0" anchor="t">
            <a:normAutofit fontScale="90000"/>
          </a:bodyPr>
          <a:lstStyle/>
          <a:p>
            <a:r>
              <a:rPr lang="en-US" altLang="en-US" sz="3177" b="1" dirty="0">
                <a:latin typeface="Verdana" panose="020B0604030504040204" pitchFamily="34" charset="0"/>
              </a:rPr>
              <a:t>                 Listening : A lost art</a:t>
            </a:r>
            <a:br>
              <a:rPr lang="en-US" altLang="en-US" sz="3177" b="1" dirty="0">
                <a:latin typeface="Verdana" panose="020B0604030504040204" pitchFamily="34" charset="0"/>
              </a:rPr>
            </a:br>
            <a:br>
              <a:rPr lang="en-US" altLang="en-US" sz="3177" b="1" dirty="0">
                <a:latin typeface="Verdana" panose="020B0604030504040204" pitchFamily="34" charset="0"/>
              </a:rPr>
            </a:br>
            <a:br>
              <a:rPr lang="en-US" altLang="en-US" sz="3177" b="1" dirty="0">
                <a:latin typeface="Verdana" panose="020B0604030504040204" pitchFamily="34" charset="0"/>
              </a:rPr>
            </a:br>
            <a:br>
              <a:rPr lang="en-US" altLang="en-US" sz="3177" b="1" dirty="0">
                <a:latin typeface="Verdana" panose="020B0604030504040204" pitchFamily="34" charset="0"/>
              </a:rPr>
            </a:br>
            <a:br>
              <a:rPr lang="en-US" altLang="en-US" sz="3177" b="1" dirty="0">
                <a:latin typeface="Verdana" panose="020B0604030504040204" pitchFamily="34" charset="0"/>
              </a:rPr>
            </a:br>
            <a:endParaRPr lang="en-US" altLang="en-US" dirty="0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F43DD9C7-0810-B253-9EC2-F049BE43C9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52931" y="1546412"/>
            <a:ext cx="7886140" cy="4268041"/>
          </a:xfrm>
        </p:spPr>
        <p:txBody>
          <a:bodyPr vert="horz" lIns="92204" tIns="46102" rIns="92204" bIns="46102" rtlCol="0">
            <a:normAutofit/>
          </a:bodyPr>
          <a:lstStyle/>
          <a:p>
            <a:pPr>
              <a:buFontTx/>
              <a:buNone/>
            </a:pPr>
            <a:r>
              <a:rPr lang="en-US" altLang="en-US" b="1" dirty="0">
                <a:latin typeface="Tahoma" panose="020B0604030504040204" pitchFamily="34" charset="0"/>
              </a:rPr>
              <a:t>Why do we not listen?</a:t>
            </a:r>
          </a:p>
          <a:p>
            <a:r>
              <a:rPr lang="en-US" altLang="en-US" sz="2471" dirty="0">
                <a:latin typeface="Tahoma" panose="020B0604030504040204" pitchFamily="34" charset="0"/>
              </a:rPr>
              <a:t>actions speak louder than words</a:t>
            </a:r>
          </a:p>
          <a:p>
            <a:r>
              <a:rPr lang="en-US" altLang="en-US" sz="2471" dirty="0">
                <a:latin typeface="Tahoma" panose="020B0604030504040204" pitchFamily="34" charset="0"/>
              </a:rPr>
              <a:t>Seeing is easier than listening</a:t>
            </a:r>
          </a:p>
          <a:p>
            <a:r>
              <a:rPr lang="en-US" altLang="en-US" sz="2471" dirty="0">
                <a:latin typeface="Tahoma" panose="020B0604030504040204" pitchFamily="34" charset="0"/>
              </a:rPr>
              <a:t>Visual medium is powerful</a:t>
            </a:r>
          </a:p>
          <a:p>
            <a:pPr>
              <a:buFontTx/>
              <a:buNone/>
            </a:pPr>
            <a:endParaRPr lang="en-US" altLang="en-US" sz="2471" dirty="0">
              <a:latin typeface="Tahoma" panose="020B0604030504040204" pitchFamily="34" charset="0"/>
            </a:endParaRPr>
          </a:p>
          <a:p>
            <a:pPr>
              <a:buFontTx/>
              <a:buNone/>
            </a:pPr>
            <a:r>
              <a:rPr lang="en-US" altLang="en-US" sz="2471" dirty="0">
                <a:latin typeface="Tahoma" panose="020B0604030504040204" pitchFamily="34" charset="0"/>
              </a:rPr>
              <a:t> </a:t>
            </a:r>
            <a:r>
              <a:rPr lang="en-US" altLang="en-US" sz="2471" b="1" dirty="0">
                <a:latin typeface="Tahoma" panose="020B0604030504040204" pitchFamily="34" charset="0"/>
              </a:rPr>
              <a:t>We hear but don’t listen</a:t>
            </a:r>
          </a:p>
          <a:p>
            <a:pPr>
              <a:buFontTx/>
              <a:buNone/>
            </a:pPr>
            <a:r>
              <a:rPr lang="en-US" altLang="en-US" sz="2471" b="1" dirty="0">
                <a:latin typeface="Tahoma" panose="020B0604030504040204" pitchFamily="34" charset="0"/>
              </a:rPr>
              <a:t> We look  but don’t see</a:t>
            </a:r>
            <a:endParaRPr lang="en-US" altLang="en-US" b="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6245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0B3E317A-5B32-E9A0-4013-3A78E88AD6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vert="horz" lIns="92204" tIns="46102" rIns="92204" bIns="46102" rtlCol="0" anchor="t">
            <a:normAutofit/>
          </a:bodyPr>
          <a:lstStyle/>
          <a:p>
            <a:r>
              <a:rPr lang="en-US" altLang="en-US" sz="2824" b="1" dirty="0">
                <a:latin typeface="Verdana" panose="020B0604030504040204" pitchFamily="34" charset="0"/>
              </a:rPr>
              <a:t>                   Listening- Interpretation</a:t>
            </a:r>
            <a:endParaRPr lang="en-US" altLang="en-US" dirty="0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F6A68349-C836-BA0B-2C06-1844340AFE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 vert="horz" lIns="92204" tIns="46102" rIns="92204" bIns="46102" rtlCol="0">
            <a:normAutofit/>
          </a:bodyPr>
          <a:lstStyle/>
          <a:p>
            <a:r>
              <a:rPr lang="en-US" altLang="en-US">
                <a:latin typeface="Tahoma" panose="020B0604030504040204" pitchFamily="34" charset="0"/>
              </a:rPr>
              <a:t>What the receiver receives may be different from what the sender sends.</a:t>
            </a:r>
          </a:p>
          <a:p>
            <a:r>
              <a:rPr lang="en-US" altLang="en-US">
                <a:latin typeface="Tahoma" panose="020B0604030504040204" pitchFamily="34" charset="0"/>
              </a:rPr>
              <a:t>What receiver receives depends on </a:t>
            </a:r>
          </a:p>
          <a:p>
            <a:pPr lvl="1"/>
            <a:r>
              <a:rPr lang="en-US" altLang="en-US" sz="2118">
                <a:latin typeface="Tahoma" panose="020B0604030504040204" pitchFamily="34" charset="0"/>
              </a:rPr>
              <a:t>His behavior</a:t>
            </a:r>
          </a:p>
          <a:p>
            <a:pPr lvl="1"/>
            <a:r>
              <a:rPr lang="en-US" altLang="en-US" sz="2118">
                <a:latin typeface="Tahoma" panose="020B0604030504040204" pitchFamily="34" charset="0"/>
              </a:rPr>
              <a:t>Past experiences</a:t>
            </a:r>
          </a:p>
          <a:p>
            <a:pPr lvl="1"/>
            <a:r>
              <a:rPr lang="en-US" altLang="en-US" sz="2118">
                <a:latin typeface="Tahoma" panose="020B0604030504040204" pitchFamily="34" charset="0"/>
              </a:rPr>
              <a:t>His values, motivation, need or his attitude</a:t>
            </a:r>
          </a:p>
          <a:p>
            <a:pPr lvl="1"/>
            <a:r>
              <a:rPr lang="en-US" altLang="en-US" sz="2118">
                <a:latin typeface="Tahoma" panose="020B0604030504040204" pitchFamily="34" charset="0"/>
              </a:rPr>
              <a:t>His world</a:t>
            </a:r>
            <a:endParaRPr lang="en-US" altLang="en-US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4992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8E549825-4733-08A2-4157-339C469B95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vert="horz" lIns="92204" tIns="46102" rIns="92204" bIns="46102" rtlCol="0" anchor="t">
            <a:normAutofit/>
          </a:bodyPr>
          <a:lstStyle/>
          <a:p>
            <a:r>
              <a:rPr lang="en-US" altLang="en-US" sz="2824" b="1" dirty="0">
                <a:latin typeface="Verdana" panose="020B0604030504040204" pitchFamily="34" charset="0"/>
              </a:rPr>
              <a:t>        What it takes to be a good listener</a:t>
            </a:r>
            <a:endParaRPr lang="en-US" altLang="en-US" dirty="0"/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18ECC2EB-6C3D-9C37-9381-788BCA922E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 vert="horz" lIns="92204" tIns="46102" rIns="92204" bIns="46102" rtlCol="0">
            <a:normAutofit/>
          </a:bodyPr>
          <a:lstStyle/>
          <a:p>
            <a:r>
              <a:rPr lang="en-US" altLang="en-US" sz="2471">
                <a:latin typeface="Tahoma" panose="020B0604030504040204" pitchFamily="34" charset="0"/>
              </a:rPr>
              <a:t>Ability to concentrate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genuine desire to understand the other persons point of view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Sensitivity to needs, emotions and body language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Humility: “You might have a point of view and I respect you”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A belief that other people are important and worth listening to.</a:t>
            </a:r>
          </a:p>
        </p:txBody>
      </p:sp>
    </p:spTree>
    <p:extLst>
      <p:ext uri="{BB962C8B-B14F-4D97-AF65-F5344CB8AC3E}">
        <p14:creationId xmlns:p14="http://schemas.microsoft.com/office/powerpoint/2010/main" val="564604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0B247DF7-3B54-FF3B-5D5D-32CB46D1CC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29118" y="1008530"/>
            <a:ext cx="7886140" cy="668151"/>
          </a:xfrm>
        </p:spPr>
        <p:txBody>
          <a:bodyPr vert="horz" lIns="92204" tIns="46102" rIns="92204" bIns="46102" rtlCol="0" anchor="t">
            <a:normAutofit/>
          </a:bodyPr>
          <a:lstStyle/>
          <a:p>
            <a:r>
              <a:rPr lang="en-US" altLang="en-US" sz="2824" b="1">
                <a:latin typeface="Verdana" panose="020B0604030504040204" pitchFamily="34" charset="0"/>
              </a:rPr>
              <a:t>How to be a good listener</a:t>
            </a:r>
            <a:endParaRPr lang="en-US" alt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3172B62A-F5B0-A06E-18CB-86D94DD238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 vert="horz" lIns="92204" tIns="46102" rIns="92204" bIns="46102" rtlCol="0">
            <a:normAutofit/>
          </a:bodyPr>
          <a:lstStyle/>
          <a:p>
            <a:r>
              <a:rPr lang="en-US" altLang="en-US" sz="2471">
                <a:latin typeface="Tahoma" panose="020B0604030504040204" pitchFamily="34" charset="0"/>
              </a:rPr>
              <a:t>Know your power as a listener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Ask questions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Reflect feelings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Let your body give reassuring messages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Know your prejudices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Avoid making snap judgements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Avoid anger</a:t>
            </a:r>
          </a:p>
        </p:txBody>
      </p:sp>
    </p:spTree>
    <p:extLst>
      <p:ext uri="{BB962C8B-B14F-4D97-AF65-F5344CB8AC3E}">
        <p14:creationId xmlns:p14="http://schemas.microsoft.com/office/powerpoint/2010/main" val="9284075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A3905D6-3BDD-7E35-1719-4154306C0D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24" b="1" dirty="0">
                <a:latin typeface="Verdana" panose="020B0604030504040204" pitchFamily="34" charset="0"/>
              </a:rPr>
              <a:t>                       The Art of Listening</a:t>
            </a:r>
            <a:endParaRPr lang="en-US" altLang="en-US" sz="2118" dirty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CAA03BA8-4ED0-6B24-3906-1BC837B216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 sz="2471" b="1">
                <a:latin typeface="Tahoma" panose="020B0604030504040204" pitchFamily="34" charset="0"/>
              </a:rPr>
              <a:t>Listening : an important human skill</a:t>
            </a:r>
            <a:endParaRPr lang="en-US" altLang="en-US" sz="2471">
              <a:latin typeface="Tahoma" panose="020B0604030504040204" pitchFamily="34" charset="0"/>
            </a:endParaRPr>
          </a:p>
          <a:p>
            <a:r>
              <a:rPr lang="en-US" altLang="en-US" sz="2471">
                <a:latin typeface="Tahoma" panose="020B0604030504040204" pitchFamily="34" charset="0"/>
              </a:rPr>
              <a:t>indispensable for superiors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gets you respect, love and fame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shows that you care for and respect others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not listening could be psychologically upsetting for the other person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you can’t fake listening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the higher you go, the more you have to listen</a:t>
            </a:r>
          </a:p>
          <a:p>
            <a:r>
              <a:rPr lang="en-US" altLang="en-US" sz="2471">
                <a:latin typeface="Tahoma" panose="020B0604030504040204" pitchFamily="34" charset="0"/>
              </a:rPr>
              <a:t>it is a rare skill</a:t>
            </a:r>
          </a:p>
        </p:txBody>
      </p:sp>
    </p:spTree>
    <p:extLst>
      <p:ext uri="{BB962C8B-B14F-4D97-AF65-F5344CB8AC3E}">
        <p14:creationId xmlns:p14="http://schemas.microsoft.com/office/powerpoint/2010/main" val="1245553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00C4BDB5-9BD0-3C31-F4E2-683342F928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931" y="403412"/>
            <a:ext cx="7886140" cy="600916"/>
          </a:xfrm>
        </p:spPr>
        <p:txBody>
          <a:bodyPr vert="horz" lIns="92204" tIns="46102" rIns="92204" bIns="46102" rtlCol="0" anchor="t">
            <a:normAutofit/>
          </a:bodyPr>
          <a:lstStyle/>
          <a:p>
            <a:r>
              <a:rPr lang="en-US" altLang="en-US" sz="2824" b="1" dirty="0">
                <a:latin typeface="Verdana" panose="020B0604030504040204" pitchFamily="34" charset="0"/>
              </a:rPr>
              <a:t>         What is Communication</a:t>
            </a:r>
            <a:endParaRPr lang="en-US" altLang="en-US" dirty="0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CF41C910-357F-608C-78A9-65DEE1ABB1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29118" y="1210236"/>
            <a:ext cx="7886140" cy="4115360"/>
          </a:xfrm>
        </p:spPr>
        <p:txBody>
          <a:bodyPr vert="horz" lIns="92204" tIns="46102" rIns="92204" bIns="46102" rtlCol="0">
            <a:normAutofit/>
          </a:bodyPr>
          <a:lstStyle/>
          <a:p>
            <a:r>
              <a:rPr lang="en-US" altLang="en-US" sz="2471">
                <a:latin typeface="Tahoma" panose="020B0604030504040204" pitchFamily="34" charset="0"/>
              </a:rPr>
              <a:t>Communication is an exchange of information from the sender to the receiver with the message being understood as intended by the sender</a:t>
            </a:r>
          </a:p>
        </p:txBody>
      </p:sp>
      <p:sp>
        <p:nvSpPr>
          <p:cNvPr id="25604" name="Rectangle 4">
            <a:extLst>
              <a:ext uri="{FF2B5EF4-FFF2-40B4-BE49-F238E27FC236}">
                <a16:creationId xmlns:a16="http://schemas.microsoft.com/office/drawing/2014/main" id="{156B4DF5-A61C-FA8F-CE04-55988C2E48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409" y="3267916"/>
            <a:ext cx="1082768" cy="609319"/>
          </a:xfrm>
          <a:prstGeom prst="rect">
            <a:avLst/>
          </a:prstGeom>
          <a:solidFill>
            <a:srgbClr val="FFFFCC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CC"/>
            </a:extrusionClr>
            <a:contourClr>
              <a:srgbClr val="FFFFCC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204" tIns="46102" rIns="92204" bIns="46102" anchor="ctr">
            <a:flatTx/>
          </a:bodyPr>
          <a:lstStyle>
            <a:lvl1pPr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2228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44575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66863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073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479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51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623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195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382">
                <a:latin typeface="Tahoma" panose="020B0604030504040204" pitchFamily="34" charset="0"/>
              </a:rPr>
              <a:t>Idea</a:t>
            </a:r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77A442BF-1CB9-634C-6232-23D9B5570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8713" y="4944596"/>
            <a:ext cx="1081368" cy="45664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204" tIns="46102" rIns="92204" bIns="46102" anchor="ctr"/>
          <a:lstStyle>
            <a:lvl1pPr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2228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44575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66863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073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479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51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623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195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382">
                <a:latin typeface="Tahoma" panose="020B0604030504040204" pitchFamily="34" charset="0"/>
              </a:rPr>
              <a:t>Decode</a:t>
            </a:r>
          </a:p>
        </p:txBody>
      </p:sp>
      <p:sp>
        <p:nvSpPr>
          <p:cNvPr id="25608" name="Rectangle 8">
            <a:extLst>
              <a:ext uri="{FF2B5EF4-FFF2-40B4-BE49-F238E27FC236}">
                <a16:creationId xmlns:a16="http://schemas.microsoft.com/office/drawing/2014/main" id="{6A297EBF-EA3D-E44B-386E-64047A255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5181" y="4944596"/>
            <a:ext cx="1004327" cy="456640"/>
          </a:xfrm>
          <a:prstGeom prst="rect">
            <a:avLst/>
          </a:prstGeom>
          <a:solidFill>
            <a:srgbClr val="FFFFCC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CC"/>
            </a:extrusionClr>
            <a:contourClr>
              <a:srgbClr val="FFFFCC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204" tIns="46102" rIns="92204" bIns="46102" anchor="ctr">
            <a:flatTx/>
          </a:bodyPr>
          <a:lstStyle>
            <a:lvl1pPr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2228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44575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66863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073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479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51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623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195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382">
                <a:latin typeface="Tahoma" panose="020B0604030504040204" pitchFamily="34" charset="0"/>
              </a:rPr>
              <a:t>Idea</a:t>
            </a:r>
          </a:p>
        </p:txBody>
      </p:sp>
      <p:sp>
        <p:nvSpPr>
          <p:cNvPr id="25609" name="Text Box 9">
            <a:extLst>
              <a:ext uri="{FF2B5EF4-FFF2-40B4-BE49-F238E27FC236}">
                <a16:creationId xmlns:a16="http://schemas.microsoft.com/office/drawing/2014/main" id="{07CA1348-9C11-D982-4522-78C67BF10B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4942" y="5378824"/>
            <a:ext cx="1285869" cy="948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204" tIns="46102" rIns="92204" bIns="46102">
            <a:spAutoFit/>
          </a:bodyPr>
          <a:lstStyle>
            <a:lvl1pPr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2228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44575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66863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073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479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51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623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195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53" b="1">
                <a:latin typeface="Tahoma" panose="020B0604030504040204" pitchFamily="34" charset="0"/>
              </a:rPr>
              <a:t>Listens</a:t>
            </a:r>
          </a:p>
          <a:p>
            <a:r>
              <a:rPr lang="en-US" altLang="en-US" sz="1853" b="1">
                <a:latin typeface="Tahoma" panose="020B0604030504040204" pitchFamily="34" charset="0"/>
              </a:rPr>
              <a:t>Reads</a:t>
            </a:r>
          </a:p>
          <a:p>
            <a:r>
              <a:rPr lang="en-US" altLang="en-US" sz="1853" b="1">
                <a:latin typeface="Tahoma" panose="020B0604030504040204" pitchFamily="34" charset="0"/>
              </a:rPr>
              <a:t>Observes</a:t>
            </a:r>
          </a:p>
        </p:txBody>
      </p:sp>
      <p:sp>
        <p:nvSpPr>
          <p:cNvPr id="25610" name="Text Box 10">
            <a:extLst>
              <a:ext uri="{FF2B5EF4-FFF2-40B4-BE49-F238E27FC236}">
                <a16:creationId xmlns:a16="http://schemas.microsoft.com/office/drawing/2014/main" id="{D330DEA8-2B5F-9F1D-FFF7-DCCC347FD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0081" y="2622177"/>
            <a:ext cx="1034198" cy="123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204" tIns="46102" rIns="92204" bIns="46102">
            <a:spAutoFit/>
          </a:bodyPr>
          <a:lstStyle>
            <a:lvl1pPr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2228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44575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66863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073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479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51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623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195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53" b="1">
                <a:latin typeface="Tahoma" panose="020B0604030504040204" pitchFamily="34" charset="0"/>
              </a:rPr>
              <a:t>Speaks</a:t>
            </a:r>
          </a:p>
          <a:p>
            <a:r>
              <a:rPr lang="en-US" altLang="en-US" sz="1853" b="1">
                <a:latin typeface="Tahoma" panose="020B0604030504040204" pitchFamily="34" charset="0"/>
              </a:rPr>
              <a:t>Writes</a:t>
            </a:r>
          </a:p>
          <a:p>
            <a:r>
              <a:rPr lang="en-US" altLang="en-US" sz="1853" b="1">
                <a:latin typeface="Tahoma" panose="020B0604030504040204" pitchFamily="34" charset="0"/>
              </a:rPr>
              <a:t>Acts</a:t>
            </a:r>
          </a:p>
          <a:p>
            <a:r>
              <a:rPr lang="en-US" altLang="en-US" sz="1853" b="1">
                <a:latin typeface="Tahoma" panose="020B0604030504040204" pitchFamily="34" charset="0"/>
              </a:rPr>
              <a:t>Draws</a:t>
            </a:r>
          </a:p>
        </p:txBody>
      </p:sp>
      <p:sp>
        <p:nvSpPr>
          <p:cNvPr id="25611" name="Text Box 11">
            <a:extLst>
              <a:ext uri="{FF2B5EF4-FFF2-40B4-BE49-F238E27FC236}">
                <a16:creationId xmlns:a16="http://schemas.microsoft.com/office/drawing/2014/main" id="{17ED7C7E-5BB3-1C11-D1B5-53C4BC417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5412" y="3567673"/>
            <a:ext cx="1263427" cy="123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204" tIns="46102" rIns="92204" bIns="46102">
            <a:spAutoFit/>
          </a:bodyPr>
          <a:lstStyle>
            <a:lvl1pPr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2228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44575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66863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073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479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51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623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195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53" b="1">
                <a:latin typeface="Tahoma" panose="020B0604030504040204" pitchFamily="34" charset="0"/>
              </a:rPr>
              <a:t>Words</a:t>
            </a:r>
          </a:p>
          <a:p>
            <a:r>
              <a:rPr lang="en-US" altLang="en-US" sz="1853" b="1">
                <a:latin typeface="Tahoma" panose="020B0604030504040204" pitchFamily="34" charset="0"/>
              </a:rPr>
              <a:t>Actions</a:t>
            </a:r>
          </a:p>
          <a:p>
            <a:r>
              <a:rPr lang="en-US" altLang="en-US" sz="1853" b="1">
                <a:latin typeface="Tahoma" panose="020B0604030504040204" pitchFamily="34" charset="0"/>
              </a:rPr>
              <a:t>Pictures</a:t>
            </a:r>
          </a:p>
          <a:p>
            <a:r>
              <a:rPr lang="en-US" altLang="en-US" sz="1853" b="1">
                <a:latin typeface="Tahoma" panose="020B0604030504040204" pitchFamily="34" charset="0"/>
              </a:rPr>
              <a:t>Numbers</a:t>
            </a:r>
          </a:p>
        </p:txBody>
      </p:sp>
      <p:sp>
        <p:nvSpPr>
          <p:cNvPr id="25612" name="Rectangle 12">
            <a:extLst>
              <a:ext uri="{FF2B5EF4-FFF2-40B4-BE49-F238E27FC236}">
                <a16:creationId xmlns:a16="http://schemas.microsoft.com/office/drawing/2014/main" id="{7C084B22-2829-E530-948C-0FF59EF10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6820" y="3267916"/>
            <a:ext cx="1236849" cy="45804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204" tIns="46102" rIns="92204" bIns="46102" anchor="ctr"/>
          <a:lstStyle>
            <a:lvl1pPr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2228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44575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66863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073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479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51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623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195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382">
                <a:latin typeface="Tahoma" panose="020B0604030504040204" pitchFamily="34" charset="0"/>
              </a:rPr>
              <a:t>Encode</a:t>
            </a:r>
          </a:p>
        </p:txBody>
      </p:sp>
      <p:sp>
        <p:nvSpPr>
          <p:cNvPr id="25613" name="Rectangle 13">
            <a:extLst>
              <a:ext uri="{FF2B5EF4-FFF2-40B4-BE49-F238E27FC236}">
                <a16:creationId xmlns:a16="http://schemas.microsoft.com/office/drawing/2014/main" id="{A549F435-A98B-43F5-2DE0-8532D086E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0272" y="4182596"/>
            <a:ext cx="1238250" cy="45664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204" tIns="46102" rIns="92204" bIns="46102" anchor="ctr"/>
          <a:lstStyle>
            <a:lvl1pPr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2228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44575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66863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0738" defTabSz="1044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479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51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623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19538" defTabSz="1044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382">
                <a:latin typeface="Tahoma" panose="020B0604030504040204" pitchFamily="34" charset="0"/>
              </a:rPr>
              <a:t>Symbols</a:t>
            </a:r>
          </a:p>
        </p:txBody>
      </p:sp>
      <p:sp>
        <p:nvSpPr>
          <p:cNvPr id="25614" name="AutoShape 14">
            <a:extLst>
              <a:ext uri="{FF2B5EF4-FFF2-40B4-BE49-F238E27FC236}">
                <a16:creationId xmlns:a16="http://schemas.microsoft.com/office/drawing/2014/main" id="{A685F72D-FC17-FEFA-AE01-129D06C13A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2176" y="4840941"/>
            <a:ext cx="1949824" cy="537882"/>
          </a:xfrm>
          <a:prstGeom prst="cube">
            <a:avLst>
              <a:gd name="adj" fmla="val 25000"/>
            </a:avLst>
          </a:prstGeom>
          <a:solidFill>
            <a:srgbClr val="FFFFCC"/>
          </a:solidFill>
          <a:ln w="9525">
            <a:solidFill>
              <a:srgbClr val="FF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382">
                <a:latin typeface="Tahoma" panose="020B0604030504040204" pitchFamily="34" charset="0"/>
              </a:rPr>
              <a:t>The receiver</a:t>
            </a:r>
          </a:p>
        </p:txBody>
      </p:sp>
      <p:sp>
        <p:nvSpPr>
          <p:cNvPr id="25616" name="AutoShape 16">
            <a:extLst>
              <a:ext uri="{FF2B5EF4-FFF2-40B4-BE49-F238E27FC236}">
                <a16:creationId xmlns:a16="http://schemas.microsoft.com/office/drawing/2014/main" id="{AB37372B-FD74-5A2B-E028-9DC7EE4E3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3160059"/>
            <a:ext cx="1277471" cy="605118"/>
          </a:xfrm>
          <a:prstGeom prst="cube">
            <a:avLst>
              <a:gd name="adj" fmla="val 25000"/>
            </a:avLst>
          </a:prstGeom>
          <a:solidFill>
            <a:srgbClr val="FFFFCC"/>
          </a:solidFill>
          <a:ln w="9525">
            <a:solidFill>
              <a:srgbClr val="FF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382">
                <a:latin typeface="Tahoma" panose="020B0604030504040204" pitchFamily="34" charset="0"/>
              </a:rPr>
              <a:t>Sender</a:t>
            </a:r>
          </a:p>
        </p:txBody>
      </p:sp>
      <p:sp>
        <p:nvSpPr>
          <p:cNvPr id="25618" name="Line 18">
            <a:extLst>
              <a:ext uri="{FF2B5EF4-FFF2-40B4-BE49-F238E27FC236}">
                <a16:creationId xmlns:a16="http://schemas.microsoft.com/office/drawing/2014/main" id="{56CD5A91-C4FF-1FD6-C5C2-B2BE4C152C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8059" y="4034118"/>
            <a:ext cx="235323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IN" sz="1588"/>
          </a:p>
        </p:txBody>
      </p:sp>
      <p:sp>
        <p:nvSpPr>
          <p:cNvPr id="25619" name="Line 19">
            <a:extLst>
              <a:ext uri="{FF2B5EF4-FFF2-40B4-BE49-F238E27FC236}">
                <a16:creationId xmlns:a16="http://schemas.microsoft.com/office/drawing/2014/main" id="{5624B07D-754C-81AF-05EC-B91115DFECBE}"/>
              </a:ext>
            </a:extLst>
          </p:cNvPr>
          <p:cNvSpPr>
            <a:spLocks noChangeShapeType="1"/>
          </p:cNvSpPr>
          <p:nvPr/>
        </p:nvSpPr>
        <p:spPr bwMode="auto">
          <a:xfrm>
            <a:off x="4751294" y="4235824"/>
            <a:ext cx="0" cy="12102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IN" sz="1588"/>
          </a:p>
        </p:txBody>
      </p:sp>
      <p:sp>
        <p:nvSpPr>
          <p:cNvPr id="25620" name="Line 20">
            <a:extLst>
              <a:ext uri="{FF2B5EF4-FFF2-40B4-BE49-F238E27FC236}">
                <a16:creationId xmlns:a16="http://schemas.microsoft.com/office/drawing/2014/main" id="{EF8EB6E7-85C3-D15D-BD98-EE046A51E668}"/>
              </a:ext>
            </a:extLst>
          </p:cNvPr>
          <p:cNvSpPr>
            <a:spLocks noChangeShapeType="1"/>
          </p:cNvSpPr>
          <p:nvPr/>
        </p:nvSpPr>
        <p:spPr bwMode="auto">
          <a:xfrm>
            <a:off x="5221941" y="5647765"/>
            <a:ext cx="107576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IN" sz="1588"/>
          </a:p>
        </p:txBody>
      </p:sp>
      <p:sp>
        <p:nvSpPr>
          <p:cNvPr id="25621" name="Line 21">
            <a:extLst>
              <a:ext uri="{FF2B5EF4-FFF2-40B4-BE49-F238E27FC236}">
                <a16:creationId xmlns:a16="http://schemas.microsoft.com/office/drawing/2014/main" id="{197B8079-50FC-85D4-EC2F-8616F43F97DC}"/>
              </a:ext>
            </a:extLst>
          </p:cNvPr>
          <p:cNvSpPr>
            <a:spLocks noChangeShapeType="1"/>
          </p:cNvSpPr>
          <p:nvPr/>
        </p:nvSpPr>
        <p:spPr bwMode="auto">
          <a:xfrm>
            <a:off x="7373471" y="5647765"/>
            <a:ext cx="208429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IN" sz="1588"/>
          </a:p>
        </p:txBody>
      </p:sp>
    </p:spTree>
    <p:extLst>
      <p:ext uri="{BB962C8B-B14F-4D97-AF65-F5344CB8AC3E}">
        <p14:creationId xmlns:p14="http://schemas.microsoft.com/office/powerpoint/2010/main" val="3630590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>
            <a:extLst>
              <a:ext uri="{FF2B5EF4-FFF2-40B4-BE49-F238E27FC236}">
                <a16:creationId xmlns:a16="http://schemas.microsoft.com/office/drawing/2014/main" id="{8990018F-5BD5-483D-2B00-F778E0ACB0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Active Listening (4 Steps)</a:t>
            </a:r>
          </a:p>
        </p:txBody>
      </p:sp>
      <p:sp>
        <p:nvSpPr>
          <p:cNvPr id="116739" name="Rectangle 3">
            <a:extLst>
              <a:ext uri="{FF2B5EF4-FFF2-40B4-BE49-F238E27FC236}">
                <a16:creationId xmlns:a16="http://schemas.microsoft.com/office/drawing/2014/main" id="{14193D85-1E36-E292-E338-2B1C11B13B4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1" y="1981200"/>
            <a:ext cx="3814763" cy="411480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en-US"/>
              <a:t>Listen</a:t>
            </a:r>
          </a:p>
          <a:p>
            <a:pPr marL="609600" indent="-609600">
              <a:buFontTx/>
              <a:buAutoNum type="arabicPeriod"/>
            </a:pPr>
            <a:r>
              <a:rPr lang="en-US" altLang="en-US"/>
              <a:t>Question</a:t>
            </a:r>
          </a:p>
          <a:p>
            <a:pPr marL="609600" indent="-609600">
              <a:buFontTx/>
              <a:buAutoNum type="arabicPeriod"/>
            </a:pPr>
            <a:r>
              <a:rPr lang="en-US" altLang="en-US"/>
              <a:t>Reflect-Paraphrase</a:t>
            </a:r>
          </a:p>
          <a:p>
            <a:pPr marL="609600" indent="-609600">
              <a:buFontTx/>
              <a:buAutoNum type="arabicPeriod"/>
            </a:pPr>
            <a:r>
              <a:rPr lang="en-US" altLang="en-US"/>
              <a:t>Agree</a:t>
            </a:r>
          </a:p>
          <a:p>
            <a:pPr marL="609600" indent="-609600"/>
            <a:endParaRPr lang="en-US" altLang="en-US"/>
          </a:p>
        </p:txBody>
      </p:sp>
      <p:pic>
        <p:nvPicPr>
          <p:cNvPr id="116740" name="Picture 4" descr="j0158315">
            <a:extLst>
              <a:ext uri="{FF2B5EF4-FFF2-40B4-BE49-F238E27FC236}">
                <a16:creationId xmlns:a16="http://schemas.microsoft.com/office/drawing/2014/main" id="{B7828EE7-925A-95BA-53F2-A04A39C8538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0464" y="2051051"/>
            <a:ext cx="3171825" cy="3394075"/>
          </a:xfrm>
          <a:noFill/>
        </p:spPr>
      </p:pic>
    </p:spTree>
    <p:extLst>
      <p:ext uri="{BB962C8B-B14F-4D97-AF65-F5344CB8AC3E}">
        <p14:creationId xmlns:p14="http://schemas.microsoft.com/office/powerpoint/2010/main" val="20957126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>
            <a:extLst>
              <a:ext uri="{FF2B5EF4-FFF2-40B4-BE49-F238E27FC236}">
                <a16:creationId xmlns:a16="http://schemas.microsoft.com/office/drawing/2014/main" id="{2E71493C-C3BD-0719-F331-F90782ACE1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"/>
            <a:ext cx="6858000" cy="1312863"/>
          </a:xfrm>
        </p:spPr>
        <p:txBody>
          <a:bodyPr/>
          <a:lstStyle/>
          <a:p>
            <a:pPr eaLnBrk="1" hangingPunct="1"/>
            <a:r>
              <a:rPr lang="en-US" altLang="en-US" sz="3600" b="1"/>
              <a:t>Levels of Listening</a:t>
            </a:r>
          </a:p>
        </p:txBody>
      </p:sp>
      <p:sp>
        <p:nvSpPr>
          <p:cNvPr id="118787" name="Rectangle 3">
            <a:extLst>
              <a:ext uri="{FF2B5EF4-FFF2-40B4-BE49-F238E27FC236}">
                <a16:creationId xmlns:a16="http://schemas.microsoft.com/office/drawing/2014/main" id="{0C00E41B-A220-8545-36ED-5FF37A620A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895600" y="1295400"/>
            <a:ext cx="6796088" cy="4186238"/>
          </a:xfrm>
        </p:spPr>
        <p:txBody>
          <a:bodyPr/>
          <a:lstStyle/>
          <a:p>
            <a:pPr eaLnBrk="1" hangingPunct="1"/>
            <a:r>
              <a:rPr lang="en-US" altLang="en-US" b="1">
                <a:solidFill>
                  <a:srgbClr val="FF0000"/>
                </a:solidFill>
              </a:rPr>
              <a:t>Ignoring</a:t>
            </a:r>
            <a:r>
              <a:rPr lang="en-US" altLang="en-US" b="1"/>
              <a:t>:</a:t>
            </a:r>
            <a:r>
              <a:rPr lang="en-US" altLang="en-US"/>
              <a:t> not really listening at all</a:t>
            </a:r>
            <a:endParaRPr lang="en-US" altLang="en-US" b="1"/>
          </a:p>
          <a:p>
            <a:pPr eaLnBrk="1" hangingPunct="1"/>
            <a:r>
              <a:rPr lang="en-US" altLang="en-US" b="1">
                <a:solidFill>
                  <a:srgbClr val="FF0000"/>
                </a:solidFill>
              </a:rPr>
              <a:t>Pretending</a:t>
            </a:r>
            <a:r>
              <a:rPr lang="en-US" altLang="en-US" b="1"/>
              <a:t>:</a:t>
            </a:r>
            <a:r>
              <a:rPr lang="en-US" altLang="en-US"/>
              <a:t> use of technique only</a:t>
            </a:r>
            <a:endParaRPr lang="en-US" altLang="en-US" b="1"/>
          </a:p>
          <a:p>
            <a:pPr eaLnBrk="1" hangingPunct="1"/>
            <a:r>
              <a:rPr lang="en-US" altLang="en-US" b="1">
                <a:solidFill>
                  <a:srgbClr val="FF0000"/>
                </a:solidFill>
              </a:rPr>
              <a:t>Selective listening:</a:t>
            </a:r>
            <a:r>
              <a:rPr lang="en-US" altLang="en-US"/>
              <a:t> listening only to </a:t>
            </a:r>
            <a:r>
              <a:rPr lang="en-US" altLang="en-US">
                <a:solidFill>
                  <a:srgbClr val="FF0000"/>
                </a:solidFill>
              </a:rPr>
              <a:t>some parts</a:t>
            </a:r>
            <a:endParaRPr lang="en-US" altLang="en-US" b="1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b="1">
                <a:solidFill>
                  <a:srgbClr val="FF0000"/>
                </a:solidFill>
              </a:rPr>
              <a:t>Attentive listening:</a:t>
            </a:r>
            <a:r>
              <a:rPr lang="en-US" altLang="en-US"/>
              <a:t> listening only to words said</a:t>
            </a:r>
            <a:endParaRPr lang="en-US" altLang="en-US" b="1"/>
          </a:p>
          <a:p>
            <a:pPr eaLnBrk="1" hangingPunct="1"/>
            <a:r>
              <a:rPr lang="en-US" altLang="en-US" b="1">
                <a:solidFill>
                  <a:srgbClr val="FF0000"/>
                </a:solidFill>
              </a:rPr>
              <a:t>Empathic listening:</a:t>
            </a:r>
            <a:r>
              <a:rPr lang="en-US" altLang="en-US"/>
              <a:t> listening to words &amp; feelings</a:t>
            </a:r>
          </a:p>
        </p:txBody>
      </p:sp>
    </p:spTree>
    <p:extLst>
      <p:ext uri="{BB962C8B-B14F-4D97-AF65-F5344CB8AC3E}">
        <p14:creationId xmlns:p14="http://schemas.microsoft.com/office/powerpoint/2010/main" val="48939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50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>
            <a:extLst>
              <a:ext uri="{FF2B5EF4-FFF2-40B4-BE49-F238E27FC236}">
                <a16:creationId xmlns:a16="http://schemas.microsoft.com/office/drawing/2014/main" id="{2DD68707-0A08-41C6-20A8-5B416052AF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457201"/>
            <a:ext cx="7315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IN" altLang="en-US" sz="2000" b="1" u="sng" noProof="1">
                <a:solidFill>
                  <a:srgbClr val="0000FF"/>
                </a:solidFill>
                <a:latin typeface="Verdana" panose="020B0604030504040204" pitchFamily="34" charset="0"/>
              </a:rPr>
              <a:t>TEN COMMANDMENTS OF EFFECTIVE LISTENING</a:t>
            </a:r>
          </a:p>
        </p:txBody>
      </p:sp>
      <p:sp>
        <p:nvSpPr>
          <p:cNvPr id="217091" name="Text Box 3">
            <a:extLst>
              <a:ext uri="{FF2B5EF4-FFF2-40B4-BE49-F238E27FC236}">
                <a16:creationId xmlns:a16="http://schemas.microsoft.com/office/drawing/2014/main" id="{EBAB505F-4A0F-D621-A798-C93E080325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8325" y="11080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17092" name="Text Box 4">
            <a:extLst>
              <a:ext uri="{FF2B5EF4-FFF2-40B4-BE49-F238E27FC236}">
                <a16:creationId xmlns:a16="http://schemas.microsoft.com/office/drawing/2014/main" id="{39B68662-A4C2-C1C1-6C44-4B1232416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1143001"/>
            <a:ext cx="4648200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b="1">
                <a:solidFill>
                  <a:srgbClr val="FF0066"/>
                </a:solidFill>
              </a:rPr>
              <a:t>STOP TALKING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b="1">
                <a:solidFill>
                  <a:srgbClr val="FF0066"/>
                </a:solidFill>
              </a:rPr>
              <a:t>PUT THE SPEAKER AT EASE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b="1">
                <a:solidFill>
                  <a:srgbClr val="FF0066"/>
                </a:solidFill>
              </a:rPr>
              <a:t>SHOW YOUR INTEREST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b="1">
                <a:solidFill>
                  <a:srgbClr val="FF0066"/>
                </a:solidFill>
              </a:rPr>
              <a:t>REMOVE DISTRACTIONS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b="1">
                <a:solidFill>
                  <a:srgbClr val="FF0066"/>
                </a:solidFill>
              </a:rPr>
              <a:t>EMPATHISE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b="1">
                <a:solidFill>
                  <a:srgbClr val="FF0066"/>
                </a:solidFill>
              </a:rPr>
              <a:t>BE PATIENT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b="1">
                <a:solidFill>
                  <a:srgbClr val="FF0066"/>
                </a:solidFill>
              </a:rPr>
              <a:t>HOLD YOUR TEMPER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b="1">
                <a:solidFill>
                  <a:srgbClr val="FF0066"/>
                </a:solidFill>
              </a:rPr>
              <a:t>DON’T   ARGUE &amp; CRITICISE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b="1">
                <a:solidFill>
                  <a:srgbClr val="FF0066"/>
                </a:solidFill>
              </a:rPr>
              <a:t>ASK QUESTIONS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b="1">
                <a:solidFill>
                  <a:srgbClr val="FF0066"/>
                </a:solidFill>
              </a:rPr>
              <a:t>STOP TALKING</a:t>
            </a:r>
          </a:p>
        </p:txBody>
      </p:sp>
    </p:spTree>
    <p:extLst>
      <p:ext uri="{BB962C8B-B14F-4D97-AF65-F5344CB8AC3E}">
        <p14:creationId xmlns:p14="http://schemas.microsoft.com/office/powerpoint/2010/main" val="130166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217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217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217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2170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217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"/>
                                        <p:tgtEl>
                                          <p:spTgt spid="2170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"/>
                                        <p:tgtEl>
                                          <p:spTgt spid="2170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"/>
                                        <p:tgtEl>
                                          <p:spTgt spid="2170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75"/>
                                        <p:tgtEl>
                                          <p:spTgt spid="2170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75"/>
                                        <p:tgtEl>
                                          <p:spTgt spid="2170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0" grpId="0" autoUpdateAnimBg="0"/>
      <p:bldP spid="217091" grpId="0" autoUpdateAnimBg="0"/>
      <p:bldP spid="217092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>
            <a:extLst>
              <a:ext uri="{FF2B5EF4-FFF2-40B4-BE49-F238E27FC236}">
                <a16:creationId xmlns:a16="http://schemas.microsoft.com/office/drawing/2014/main" id="{32067435-D2E5-EEDB-9D01-70287BFD65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533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4400" b="1">
              <a:solidFill>
                <a:schemeClr val="bg1"/>
              </a:solidFill>
            </a:endParaRPr>
          </a:p>
        </p:txBody>
      </p:sp>
      <p:graphicFrame>
        <p:nvGraphicFramePr>
          <p:cNvPr id="219139" name="Object 3">
            <a:extLst>
              <a:ext uri="{FF2B5EF4-FFF2-40B4-BE49-F238E27FC236}">
                <a16:creationId xmlns:a16="http://schemas.microsoft.com/office/drawing/2014/main" id="{B88C5ED0-31F5-B2B8-2B5D-9939945061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3276600"/>
          <a:ext cx="3810000" cy="315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4" imgW="4046538" imgH="3352800" progId="MS_ClipArt_Gallery.2">
                  <p:embed/>
                </p:oleObj>
              </mc:Choice>
              <mc:Fallback>
                <p:oleObj name="Clip" r:id="rId4" imgW="4046538" imgH="3352800" progId="MS_ClipArt_Gallery.2">
                  <p:embed/>
                  <p:pic>
                    <p:nvPicPr>
                      <p:cNvPr id="219139" name="Object 3">
                        <a:extLst>
                          <a:ext uri="{FF2B5EF4-FFF2-40B4-BE49-F238E27FC236}">
                            <a16:creationId xmlns:a16="http://schemas.microsoft.com/office/drawing/2014/main" id="{B88C5ED0-31F5-B2B8-2B5D-99399450611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276600"/>
                        <a:ext cx="3810000" cy="3157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9140" name="Rectangle 4">
            <a:extLst>
              <a:ext uri="{FF2B5EF4-FFF2-40B4-BE49-F238E27FC236}">
                <a16:creationId xmlns:a16="http://schemas.microsoft.com/office/drawing/2014/main" id="{206BDBA9-F107-AF64-F7CB-5CB98D626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2133600"/>
            <a:ext cx="4800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en-US" sz="2800" b="1">
              <a:solidFill>
                <a:srgbClr val="FF0066"/>
              </a:solidFill>
            </a:endParaRPr>
          </a:p>
        </p:txBody>
      </p:sp>
      <p:sp>
        <p:nvSpPr>
          <p:cNvPr id="219141" name="AutoShape 5">
            <a:extLst>
              <a:ext uri="{FF2B5EF4-FFF2-40B4-BE49-F238E27FC236}">
                <a16:creationId xmlns:a16="http://schemas.microsoft.com/office/drawing/2014/main" id="{678F4E32-06A7-ADC9-3A62-11E5487C9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457200"/>
            <a:ext cx="5791200" cy="1524000"/>
          </a:xfrm>
          <a:prstGeom prst="cloudCallout">
            <a:avLst>
              <a:gd name="adj1" fmla="val -22671"/>
              <a:gd name="adj2" fmla="val 123750"/>
            </a:avLst>
          </a:prstGeom>
          <a:noFill/>
          <a:ln w="28575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/>
          </a:p>
        </p:txBody>
      </p:sp>
      <p:sp>
        <p:nvSpPr>
          <p:cNvPr id="219142" name="Text Box 6">
            <a:extLst>
              <a:ext uri="{FF2B5EF4-FFF2-40B4-BE49-F238E27FC236}">
                <a16:creationId xmlns:a16="http://schemas.microsoft.com/office/drawing/2014/main" id="{944474E9-806B-A654-328B-ABF50409A8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838201"/>
            <a:ext cx="3733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i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COMMUNICATING WITH BOSS</a:t>
            </a:r>
          </a:p>
        </p:txBody>
      </p:sp>
      <p:sp>
        <p:nvSpPr>
          <p:cNvPr id="219143" name="Text Box 7">
            <a:extLst>
              <a:ext uri="{FF2B5EF4-FFF2-40B4-BE49-F238E27FC236}">
                <a16:creationId xmlns:a16="http://schemas.microsoft.com/office/drawing/2014/main" id="{5F072A97-4FBA-45FA-547A-E31F6FD59F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1600201"/>
            <a:ext cx="3429000" cy="39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chemeClr val="tx2"/>
                </a:solidFill>
              </a:rPr>
              <a:t>PROPOSE,   DON’T IMPOSE</a:t>
            </a:r>
            <a:br>
              <a:rPr lang="en-US" altLang="en-US" sz="1800" b="1">
                <a:solidFill>
                  <a:schemeClr val="tx2"/>
                </a:solidFill>
              </a:rPr>
            </a:br>
            <a:r>
              <a:rPr lang="en-US" altLang="en-US" sz="1800" b="1">
                <a:solidFill>
                  <a:schemeClr val="tx2"/>
                </a:solidFill>
              </a:rPr>
              <a:t>   SOLUTIONS 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chemeClr val="tx2"/>
                </a:solidFill>
              </a:rPr>
              <a:t>SHARE ALL NFORMATION,</a:t>
            </a:r>
            <a:br>
              <a:rPr lang="en-US" altLang="en-US" sz="1800" b="1">
                <a:solidFill>
                  <a:schemeClr val="tx2"/>
                </a:solidFill>
              </a:rPr>
            </a:br>
            <a:r>
              <a:rPr lang="en-US" altLang="en-US" sz="1800" b="1">
                <a:solidFill>
                  <a:schemeClr val="tx2"/>
                </a:solidFill>
              </a:rPr>
              <a:t>   GOOD AND BAD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chemeClr val="tx2"/>
                </a:solidFill>
              </a:rPr>
              <a:t>DON’T  TAKE  HIS</a:t>
            </a:r>
            <a:br>
              <a:rPr lang="en-US" altLang="en-US" sz="1800" b="1">
                <a:solidFill>
                  <a:schemeClr val="tx2"/>
                </a:solidFill>
              </a:rPr>
            </a:br>
            <a:r>
              <a:rPr lang="en-US" altLang="en-US" sz="1800" b="1">
                <a:solidFill>
                  <a:schemeClr val="tx2"/>
                </a:solidFill>
              </a:rPr>
              <a:t>   DECISIONS PERSONALLY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chemeClr val="tx2"/>
                </a:solidFill>
              </a:rPr>
              <a:t>CLARIFY  RESOURCES,</a:t>
            </a:r>
            <a:br>
              <a:rPr lang="en-US" altLang="en-US" sz="1800" b="1">
                <a:solidFill>
                  <a:schemeClr val="tx2"/>
                </a:solidFill>
              </a:rPr>
            </a:br>
            <a:r>
              <a:rPr lang="en-US" altLang="en-US" sz="1800" b="1">
                <a:solidFill>
                  <a:schemeClr val="tx2"/>
                </a:solidFill>
              </a:rPr>
              <a:t>   LEVELS OF AUTHORITY,</a:t>
            </a:r>
            <a:br>
              <a:rPr lang="en-US" altLang="en-US" sz="1800" b="1">
                <a:solidFill>
                  <a:schemeClr val="tx2"/>
                </a:solidFill>
              </a:rPr>
            </a:br>
            <a:r>
              <a:rPr lang="en-US" altLang="en-US" sz="1800" b="1">
                <a:solidFill>
                  <a:schemeClr val="tx2"/>
                </a:solidFill>
              </a:rPr>
              <a:t>  RESPONSIBILITIES,</a:t>
            </a:r>
            <a:br>
              <a:rPr lang="en-US" altLang="en-US" sz="1800" b="1">
                <a:solidFill>
                  <a:schemeClr val="tx2"/>
                </a:solidFill>
              </a:rPr>
            </a:br>
            <a:r>
              <a:rPr lang="en-US" altLang="en-US" sz="1800" b="1">
                <a:solidFill>
                  <a:schemeClr val="tx2"/>
                </a:solidFill>
              </a:rPr>
              <a:t>  REPORTING   SCHEDULES,  </a:t>
            </a:r>
            <a:br>
              <a:rPr lang="en-US" altLang="en-US" sz="1800" b="1">
                <a:solidFill>
                  <a:schemeClr val="tx2"/>
                </a:solidFill>
              </a:rPr>
            </a:br>
            <a:r>
              <a:rPr lang="en-US" altLang="en-US" sz="1800" b="1">
                <a:solidFill>
                  <a:schemeClr val="tx2"/>
                </a:solidFill>
              </a:rPr>
              <a:t>  OUTCOMES, DEADLINES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1800" b="1">
                <a:solidFill>
                  <a:schemeClr val="tx2"/>
                </a:solidFill>
              </a:rPr>
              <a:t>ASK FOR FEEDBACK</a:t>
            </a:r>
          </a:p>
        </p:txBody>
      </p:sp>
    </p:spTree>
    <p:extLst>
      <p:ext uri="{BB962C8B-B14F-4D97-AF65-F5344CB8AC3E}">
        <p14:creationId xmlns:p14="http://schemas.microsoft.com/office/powerpoint/2010/main" val="124873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" fill="hold"/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" fill="hold"/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9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9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9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9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9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9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9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9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9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9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8" grpId="0" autoUpdateAnimBg="0"/>
      <p:bldP spid="219140" grpId="0" autoUpdateAnimBg="0"/>
      <p:bldP spid="219141" grpId="0" animBg="1" autoUpdateAnimBg="0"/>
      <p:bldP spid="219142" grpId="0" autoUpdateAnimBg="0"/>
      <p:bldP spid="219143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Text Box 2">
            <a:extLst>
              <a:ext uri="{FF2B5EF4-FFF2-40B4-BE49-F238E27FC236}">
                <a16:creationId xmlns:a16="http://schemas.microsoft.com/office/drawing/2014/main" id="{36A1A14E-2ECC-55A1-7F7A-CF20A850A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9" y="4373563"/>
            <a:ext cx="87137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it-IT" altLang="en-US" sz="1600">
              <a:latin typeface="Verdana" panose="020B0604030504040204" pitchFamily="34" charset="0"/>
            </a:endParaRPr>
          </a:p>
        </p:txBody>
      </p:sp>
      <p:sp>
        <p:nvSpPr>
          <p:cNvPr id="221187" name="Text Box 3">
            <a:extLst>
              <a:ext uri="{FF2B5EF4-FFF2-40B4-BE49-F238E27FC236}">
                <a16:creationId xmlns:a16="http://schemas.microsoft.com/office/drawing/2014/main" id="{945C9780-8C54-84FD-C716-77C8F5C03E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457201"/>
            <a:ext cx="6934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b="1" u="sng">
                <a:solidFill>
                  <a:srgbClr val="FF00FF"/>
                </a:solidFill>
                <a:latin typeface="Arial Black" panose="020B0A04020102020204" pitchFamily="34" charset="0"/>
              </a:rPr>
              <a:t>Compliment</a:t>
            </a:r>
          </a:p>
        </p:txBody>
      </p:sp>
      <p:sp>
        <p:nvSpPr>
          <p:cNvPr id="221188" name="Text Box 4">
            <a:extLst>
              <a:ext uri="{FF2B5EF4-FFF2-40B4-BE49-F238E27FC236}">
                <a16:creationId xmlns:a16="http://schemas.microsoft.com/office/drawing/2014/main" id="{77740DED-CA51-20E6-F777-C02777F26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132138"/>
            <a:ext cx="5181600" cy="308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00"/>
                </a:solidFill>
              </a:rPr>
              <a:t>Make sure it is genuine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00"/>
                </a:solidFill>
              </a:rPr>
              <a:t>Make sure it is specific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00"/>
                </a:solidFill>
              </a:rPr>
              <a:t>Compliment to be current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00"/>
                </a:solidFill>
              </a:rPr>
              <a:t>Include your feelings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00"/>
                </a:solidFill>
              </a:rPr>
              <a:t>Make it public</a:t>
            </a:r>
          </a:p>
        </p:txBody>
      </p:sp>
      <p:sp>
        <p:nvSpPr>
          <p:cNvPr id="221189" name="Rectangle 5">
            <a:extLst>
              <a:ext uri="{FF2B5EF4-FFF2-40B4-BE49-F238E27FC236}">
                <a16:creationId xmlns:a16="http://schemas.microsoft.com/office/drawing/2014/main" id="{4A54B559-F777-E611-2C04-8317982F3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990601"/>
            <a:ext cx="5562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  <a:t> The greatest good we can do for</a:t>
            </a:r>
            <a:b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  <a:t>    others is not to share our riches, but</a:t>
            </a:r>
            <a:b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  <a:t>    to reveal theirs</a:t>
            </a:r>
          </a:p>
        </p:txBody>
      </p:sp>
      <p:sp>
        <p:nvSpPr>
          <p:cNvPr id="221190" name="Rectangle 6">
            <a:extLst>
              <a:ext uri="{FF2B5EF4-FFF2-40B4-BE49-F238E27FC236}">
                <a16:creationId xmlns:a16="http://schemas.microsoft.com/office/drawing/2014/main" id="{41CFA00D-5482-91DF-B9C3-6787FB533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362200"/>
            <a:ext cx="403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 b="1">
                <a:latin typeface="Arial" panose="020B0604020202020204" pitchFamily="34" charset="0"/>
              </a:rPr>
              <a:t>How to pay a compliment</a:t>
            </a:r>
          </a:p>
        </p:txBody>
      </p:sp>
    </p:spTree>
    <p:extLst>
      <p:ext uri="{BB962C8B-B14F-4D97-AF65-F5344CB8AC3E}">
        <p14:creationId xmlns:p14="http://schemas.microsoft.com/office/powerpoint/2010/main" val="229083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211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1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1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1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1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1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1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1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1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1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1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6" grpId="0" autoUpdateAnimBg="0"/>
      <p:bldP spid="221187" grpId="0" autoUpdateAnimBg="0"/>
      <p:bldP spid="221188" grpId="0" build="p" autoUpdateAnimBg="0"/>
      <p:bldP spid="221189" grpId="0"/>
      <p:bldP spid="22119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Text Box 2">
            <a:extLst>
              <a:ext uri="{FF2B5EF4-FFF2-40B4-BE49-F238E27FC236}">
                <a16:creationId xmlns:a16="http://schemas.microsoft.com/office/drawing/2014/main" id="{90EBB581-1B3E-2DB7-734E-C426E2965F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04800"/>
            <a:ext cx="617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b="1" i="1" u="sng"/>
              <a:t>Negative feed back</a:t>
            </a:r>
          </a:p>
        </p:txBody>
      </p:sp>
      <p:sp>
        <p:nvSpPr>
          <p:cNvPr id="223235" name="Text Box 3">
            <a:extLst>
              <a:ext uri="{FF2B5EF4-FFF2-40B4-BE49-F238E27FC236}">
                <a16:creationId xmlns:a16="http://schemas.microsoft.com/office/drawing/2014/main" id="{DE60DAEE-3D89-C000-3663-5F2BBB721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1333501"/>
            <a:ext cx="86106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Be a coach, not a critic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Say what you do want, not what you don’t want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Focus on the future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Maintain or enhance the person’s self esteem</a:t>
            </a:r>
            <a:br>
              <a:rPr lang="en-US" altLang="en-US">
                <a:solidFill>
                  <a:srgbClr val="FF0066"/>
                </a:solidFill>
              </a:rPr>
            </a:br>
            <a:endParaRPr lang="en-US" altLang="en-US" sz="2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43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23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23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223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223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223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223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223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223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4" grpId="0" autoUpdateAnimBg="0"/>
      <p:bldP spid="223235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Text Box 2">
            <a:extLst>
              <a:ext uri="{FF2B5EF4-FFF2-40B4-BE49-F238E27FC236}">
                <a16:creationId xmlns:a16="http://schemas.microsoft.com/office/drawing/2014/main" id="{B98185E1-3070-5A42-E4D2-A074DBAAF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04800"/>
            <a:ext cx="617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b="1" i="1" u="sng"/>
              <a:t>How to offer feed back</a:t>
            </a:r>
          </a:p>
        </p:txBody>
      </p:sp>
      <p:sp>
        <p:nvSpPr>
          <p:cNvPr id="225283" name="Text Box 3">
            <a:extLst>
              <a:ext uri="{FF2B5EF4-FFF2-40B4-BE49-F238E27FC236}">
                <a16:creationId xmlns:a16="http://schemas.microsoft.com/office/drawing/2014/main" id="{B67BB51A-7CD2-0048-414C-9D18EF55D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990601"/>
            <a:ext cx="693420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solidFill>
                  <a:srgbClr val="FF0066"/>
                </a:solidFill>
              </a:rPr>
              <a:t>  Be empathic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solidFill>
                  <a:srgbClr val="FF0066"/>
                </a:solidFill>
              </a:rPr>
              <a:t>  Address behavior, not your interpretation or labels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solidFill>
                  <a:srgbClr val="FF0066"/>
                </a:solidFill>
              </a:rPr>
              <a:t>  Be considerate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solidFill>
                  <a:srgbClr val="FF0066"/>
                </a:solidFill>
              </a:rPr>
              <a:t>  Be supportive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solidFill>
                  <a:srgbClr val="FF0066"/>
                </a:solidFill>
              </a:rPr>
              <a:t>  Be realistic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solidFill>
                  <a:srgbClr val="FF0066"/>
                </a:solidFill>
              </a:rPr>
              <a:t>  Be balanced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solidFill>
                  <a:srgbClr val="FF0066"/>
                </a:solidFill>
              </a:rPr>
              <a:t>  Be constructive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solidFill>
                  <a:srgbClr val="FF0066"/>
                </a:solidFill>
              </a:rPr>
              <a:t>  Aim to empower and motivate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>
                <a:solidFill>
                  <a:srgbClr val="FF0066"/>
                </a:solidFill>
              </a:rPr>
              <a:t>  Use ‘I’ rather than ‘you’ statements</a:t>
            </a:r>
            <a:endParaRPr lang="en-US" altLang="en-US" sz="18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02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225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225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225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225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25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25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25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225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225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225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25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25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225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225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2" grpId="0" autoUpdateAnimBg="0"/>
      <p:bldP spid="225283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Text Box 2">
            <a:extLst>
              <a:ext uri="{FF2B5EF4-FFF2-40B4-BE49-F238E27FC236}">
                <a16:creationId xmlns:a16="http://schemas.microsoft.com/office/drawing/2014/main" id="{65401F21-3836-31C5-DE13-D5F656559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04800"/>
            <a:ext cx="617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b="1" i="1" u="sng"/>
              <a:t>Receiving feed back</a:t>
            </a:r>
          </a:p>
        </p:txBody>
      </p:sp>
      <p:sp>
        <p:nvSpPr>
          <p:cNvPr id="227331" name="Text Box 3">
            <a:extLst>
              <a:ext uri="{FF2B5EF4-FFF2-40B4-BE49-F238E27FC236}">
                <a16:creationId xmlns:a16="http://schemas.microsoft.com/office/drawing/2014/main" id="{F0C2BE47-5A50-97FF-E810-EF0501CC58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1333500"/>
            <a:ext cx="8610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FF0066"/>
                </a:solidFill>
              </a:rPr>
              <a:t>“Thank not those faithful who praise all thy words</a:t>
            </a:r>
            <a:br>
              <a:rPr lang="en-US" altLang="en-US">
                <a:solidFill>
                  <a:srgbClr val="FF0066"/>
                </a:solidFill>
              </a:rPr>
            </a:br>
            <a:r>
              <a:rPr lang="en-US" altLang="en-US">
                <a:solidFill>
                  <a:srgbClr val="FF0066"/>
                </a:solidFill>
              </a:rPr>
              <a:t>  and actions, but those who kindly reprove thy</a:t>
            </a:r>
            <a:br>
              <a:rPr lang="en-US" altLang="en-US">
                <a:solidFill>
                  <a:srgbClr val="FF0066"/>
                </a:solidFill>
              </a:rPr>
            </a:br>
            <a:r>
              <a:rPr lang="en-US" altLang="en-US">
                <a:solidFill>
                  <a:srgbClr val="FF0066"/>
                </a:solidFill>
              </a:rPr>
              <a:t>  faults”</a:t>
            </a:r>
          </a:p>
          <a:p>
            <a:pPr algn="r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FF0066"/>
                </a:solidFill>
              </a:rPr>
              <a:t> - Socrates</a:t>
            </a:r>
            <a:endParaRPr lang="en-US" altLang="en-US" sz="2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8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227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227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0" grpId="0" autoUpdateAnimBg="0"/>
      <p:bldP spid="227331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Text Box 2">
            <a:extLst>
              <a:ext uri="{FF2B5EF4-FFF2-40B4-BE49-F238E27FC236}">
                <a16:creationId xmlns:a16="http://schemas.microsoft.com/office/drawing/2014/main" id="{21CCB23C-B48F-BABF-F7A0-1B9FB64F26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04800"/>
            <a:ext cx="617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b="1" i="1" u="sng"/>
              <a:t>When receiving feed back</a:t>
            </a:r>
          </a:p>
        </p:txBody>
      </p:sp>
      <p:sp>
        <p:nvSpPr>
          <p:cNvPr id="229379" name="Text Box 3">
            <a:extLst>
              <a:ext uri="{FF2B5EF4-FFF2-40B4-BE49-F238E27FC236}">
                <a16:creationId xmlns:a16="http://schemas.microsoft.com/office/drawing/2014/main" id="{445398FD-2390-66B5-43F3-18B8C785C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1035050"/>
            <a:ext cx="8610600" cy="479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66"/>
                </a:solidFill>
              </a:rPr>
              <a:t>  Listen, don’t resist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66"/>
                </a:solidFill>
              </a:rPr>
              <a:t>  Keep calm, and keep breathing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66"/>
                </a:solidFill>
              </a:rPr>
              <a:t>  Let your body language show you are receptive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66"/>
                </a:solidFill>
              </a:rPr>
              <a:t>  Ask questions to make sure you’ve understood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66"/>
                </a:solidFill>
              </a:rPr>
              <a:t>  Don’t be overly sensitive, self-protective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66"/>
                </a:solidFill>
              </a:rPr>
              <a:t>  When tempted to ignore, be sure you have</a:t>
            </a:r>
            <a:br>
              <a:rPr lang="en-US" altLang="en-US" sz="2800">
                <a:solidFill>
                  <a:srgbClr val="FF0066"/>
                </a:solidFill>
              </a:rPr>
            </a:br>
            <a:r>
              <a:rPr lang="en-US" altLang="en-US" sz="2800">
                <a:solidFill>
                  <a:srgbClr val="FF0066"/>
                </a:solidFill>
              </a:rPr>
              <a:t>     contradicting evidence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>
                <a:solidFill>
                  <a:srgbClr val="FF0066"/>
                </a:solidFill>
              </a:rPr>
              <a:t>  See feedback as a gift</a:t>
            </a:r>
            <a:endParaRPr lang="en-US" altLang="en-US" sz="20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2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22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22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229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229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29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29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29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229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229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229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78" grpId="0" autoUpdateAnimBg="0"/>
      <p:bldP spid="229379" grpId="0" build="p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Text Box 2">
            <a:extLst>
              <a:ext uri="{FF2B5EF4-FFF2-40B4-BE49-F238E27FC236}">
                <a16:creationId xmlns:a16="http://schemas.microsoft.com/office/drawing/2014/main" id="{A2B00206-D76A-D751-549F-737C8AE34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04800"/>
            <a:ext cx="617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b="1" i="1" u="sng"/>
              <a:t>Dealing with a complaint</a:t>
            </a:r>
          </a:p>
        </p:txBody>
      </p:sp>
      <p:sp>
        <p:nvSpPr>
          <p:cNvPr id="231427" name="Text Box 3">
            <a:extLst>
              <a:ext uri="{FF2B5EF4-FFF2-40B4-BE49-F238E27FC236}">
                <a16:creationId xmlns:a16="http://schemas.microsoft.com/office/drawing/2014/main" id="{3CD4CC7A-1A14-907B-C924-B203C5146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1066801"/>
            <a:ext cx="8382000" cy="50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Look – make eye contact &amp; use other attentive</a:t>
            </a:r>
            <a:br>
              <a:rPr lang="en-US" altLang="en-US">
                <a:solidFill>
                  <a:srgbClr val="FF0066"/>
                </a:solidFill>
              </a:rPr>
            </a:br>
            <a:r>
              <a:rPr lang="en-US" altLang="en-US">
                <a:solidFill>
                  <a:srgbClr val="FF0066"/>
                </a:solidFill>
              </a:rPr>
              <a:t>     body language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Listen carefully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Affirm – affirm, nod.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Restate what u have understood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Ask the right question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FF0066"/>
                </a:solidFill>
              </a:rPr>
              <a:t>  Act – take responsibility</a:t>
            </a:r>
            <a:br>
              <a:rPr lang="en-US" altLang="en-US">
                <a:solidFill>
                  <a:srgbClr val="FF0066"/>
                </a:solidFill>
              </a:rPr>
            </a:br>
            <a:endParaRPr lang="en-US" altLang="en-US" sz="2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02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3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3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23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23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23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23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3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23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6" grpId="0" autoUpdateAnimBg="0"/>
      <p:bldP spid="231427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E0C00B50-18DC-0199-AD98-4823F9A97D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70432" y="109728"/>
            <a:ext cx="9619488" cy="1369448"/>
          </a:xfrm>
        </p:spPr>
        <p:txBody>
          <a:bodyPr/>
          <a:lstStyle/>
          <a:p>
            <a:r>
              <a:rPr lang="en-US" altLang="en-US" sz="2824" b="1" dirty="0">
                <a:latin typeface="Verdana" panose="020B0604030504040204" pitchFamily="34" charset="0"/>
              </a:rPr>
              <a:t>    </a:t>
            </a:r>
            <a:r>
              <a:rPr lang="en-US" altLang="en-US" sz="2824" b="1" dirty="0">
                <a:solidFill>
                  <a:srgbClr val="FF0000"/>
                </a:solidFill>
                <a:latin typeface="Verdana" panose="020B0604030504040204" pitchFamily="34" charset="0"/>
              </a:rPr>
              <a:t>Three ways to think about Communication </a:t>
            </a:r>
            <a:endParaRPr lang="en-US" altLang="en-US" dirty="0">
              <a:solidFill>
                <a:srgbClr val="FF0000"/>
              </a:solidFill>
            </a:endParaRP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C32B4675-7771-63F9-564F-DB9BA4607D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60177" y="1703294"/>
            <a:ext cx="8471647" cy="4616824"/>
          </a:xfrm>
        </p:spPr>
        <p:txBody>
          <a:bodyPr/>
          <a:lstStyle/>
          <a:p>
            <a:r>
              <a:rPr lang="en-US" altLang="en-US" sz="2118" b="1">
                <a:latin typeface="Tahoma" panose="020B0604030504040204" pitchFamily="34" charset="0"/>
              </a:rPr>
              <a:t>Communication as ACTION</a:t>
            </a:r>
            <a:r>
              <a:rPr lang="en-US" altLang="en-US" sz="2118">
                <a:latin typeface="Tahoma" panose="020B0604030504040204" pitchFamily="34" charset="0"/>
              </a:rPr>
              <a:t>: the transmission of information from one person to another through the use of symbols and their accompanying meaning.</a:t>
            </a:r>
          </a:p>
          <a:p>
            <a:endParaRPr lang="en-US" altLang="en-US" sz="2118">
              <a:latin typeface="Tahoma" panose="020B0604030504040204" pitchFamily="34" charset="0"/>
            </a:endParaRPr>
          </a:p>
          <a:p>
            <a:r>
              <a:rPr lang="en-US" altLang="en-US" sz="2118" b="1">
                <a:latin typeface="Tahoma" panose="020B0604030504040204" pitchFamily="34" charset="0"/>
              </a:rPr>
              <a:t>Communication as INTERACTION</a:t>
            </a:r>
            <a:r>
              <a:rPr lang="en-US" altLang="en-US" sz="2118">
                <a:latin typeface="Tahoma" panose="020B0604030504040204" pitchFamily="34" charset="0"/>
              </a:rPr>
              <a:t>: the exchange of information between two (or more) individuals through the symbols and their accompanying meaning.</a:t>
            </a:r>
          </a:p>
          <a:p>
            <a:endParaRPr lang="en-US" altLang="en-US" sz="2118">
              <a:latin typeface="Tahoma" panose="020B0604030504040204" pitchFamily="34" charset="0"/>
            </a:endParaRPr>
          </a:p>
          <a:p>
            <a:r>
              <a:rPr lang="en-US" altLang="en-US" sz="2118" b="1">
                <a:latin typeface="Tahoma" panose="020B0604030504040204" pitchFamily="34" charset="0"/>
              </a:rPr>
              <a:t>Communication as MEANING CONSTRUCTION</a:t>
            </a:r>
            <a:r>
              <a:rPr lang="en-US" altLang="en-US" sz="2118">
                <a:latin typeface="Tahoma" panose="020B0604030504040204" pitchFamily="34" charset="0"/>
              </a:rPr>
              <a:t>: the process by which two or more individuals arrive at ostensibly shared (or common) meanings or understandings for symbolic actions.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41041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2">
            <a:extLst>
              <a:ext uri="{FF2B5EF4-FFF2-40B4-BE49-F238E27FC236}">
                <a16:creationId xmlns:a16="http://schemas.microsoft.com/office/drawing/2014/main" id="{7CE621CF-55E2-E69E-24E0-4157EAF90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9" y="4373563"/>
            <a:ext cx="87137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it-IT" altLang="en-US" sz="1600">
              <a:latin typeface="Verdana" panose="020B0604030504040204" pitchFamily="34" charset="0"/>
            </a:endParaRPr>
          </a:p>
        </p:txBody>
      </p:sp>
      <p:sp>
        <p:nvSpPr>
          <p:cNvPr id="235523" name="Text Box 3">
            <a:extLst>
              <a:ext uri="{FF2B5EF4-FFF2-40B4-BE49-F238E27FC236}">
                <a16:creationId xmlns:a16="http://schemas.microsoft.com/office/drawing/2014/main" id="{AB660A80-6BCD-7568-2929-27DE92B244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304801"/>
            <a:ext cx="6705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b="1" u="sng">
                <a:solidFill>
                  <a:srgbClr val="FF00FF"/>
                </a:solidFill>
                <a:latin typeface="Arial Black" panose="020B0A04020102020204" pitchFamily="34" charset="0"/>
              </a:rPr>
              <a:t>Customer always comes first</a:t>
            </a:r>
          </a:p>
        </p:txBody>
      </p:sp>
      <p:sp>
        <p:nvSpPr>
          <p:cNvPr id="235524" name="Text Box 4">
            <a:extLst>
              <a:ext uri="{FF2B5EF4-FFF2-40B4-BE49-F238E27FC236}">
                <a16:creationId xmlns:a16="http://schemas.microsoft.com/office/drawing/2014/main" id="{058A1186-CD2E-6648-770C-94D9F5A90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990601"/>
            <a:ext cx="5715000" cy="521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66"/>
                </a:solidFill>
              </a:rPr>
              <a:t>C </a:t>
            </a:r>
            <a:r>
              <a:rPr lang="en-US" altLang="en-US" sz="2800" b="1">
                <a:solidFill>
                  <a:srgbClr val="3333FF"/>
                </a:solidFill>
              </a:rPr>
              <a:t>lear Messages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b="1">
              <a:solidFill>
                <a:srgbClr val="3333FF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66"/>
                </a:solidFill>
              </a:rPr>
              <a:t>O </a:t>
            </a:r>
            <a:r>
              <a:rPr lang="en-US" altLang="en-US" sz="2800" b="1">
                <a:solidFill>
                  <a:srgbClr val="3333FF"/>
                </a:solidFill>
              </a:rPr>
              <a:t>K Attitude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b="1">
              <a:solidFill>
                <a:srgbClr val="3333FF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66"/>
                </a:solidFill>
              </a:rPr>
              <a:t>M </a:t>
            </a:r>
            <a:r>
              <a:rPr lang="en-US" altLang="en-US" sz="2800" b="1">
                <a:solidFill>
                  <a:srgbClr val="3333FF"/>
                </a:solidFill>
              </a:rPr>
              <a:t>ake People Feel Special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b="1">
              <a:solidFill>
                <a:srgbClr val="3333FF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66"/>
                </a:solidFill>
              </a:rPr>
              <a:t>E </a:t>
            </a:r>
            <a:r>
              <a:rPr lang="en-US" altLang="en-US" sz="2800" b="1">
                <a:solidFill>
                  <a:srgbClr val="3333FF"/>
                </a:solidFill>
              </a:rPr>
              <a:t>nergy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b="1">
              <a:solidFill>
                <a:srgbClr val="3333FF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66"/>
                </a:solidFill>
              </a:rPr>
              <a:t>S </a:t>
            </a:r>
            <a:r>
              <a:rPr lang="en-US" altLang="en-US" sz="2800" b="1">
                <a:solidFill>
                  <a:srgbClr val="3333FF"/>
                </a:solidFill>
              </a:rPr>
              <a:t>tandards of Performance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b="1">
              <a:solidFill>
                <a:srgbClr val="3333FF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66"/>
                </a:solidFill>
              </a:rPr>
              <a:t>F IRST</a:t>
            </a:r>
            <a:r>
              <a:rPr lang="en-US" altLang="en-US" sz="2800" b="1">
                <a:solidFill>
                  <a:srgbClr val="3333FF"/>
                </a:solidFill>
              </a:rPr>
              <a:t> and Last.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b="1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261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5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3" grpId="0" autoUpdateAnimBg="0"/>
      <p:bldP spid="235524" grpId="0" build="p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>
            <a:extLst>
              <a:ext uri="{FF2B5EF4-FFF2-40B4-BE49-F238E27FC236}">
                <a16:creationId xmlns:a16="http://schemas.microsoft.com/office/drawing/2014/main" id="{A3B4D47D-48DA-2588-83B7-49E9292D2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533401"/>
            <a:ext cx="7772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b="1"/>
              <a:t>BE A MORE EMPATHIC COMMUNICATOR</a:t>
            </a:r>
          </a:p>
        </p:txBody>
      </p:sp>
      <p:sp>
        <p:nvSpPr>
          <p:cNvPr id="233475" name="Text Box 3">
            <a:extLst>
              <a:ext uri="{FF2B5EF4-FFF2-40B4-BE49-F238E27FC236}">
                <a16:creationId xmlns:a16="http://schemas.microsoft.com/office/drawing/2014/main" id="{F0DB6114-DF5F-3182-D6C2-D1562F30A7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1600201"/>
            <a:ext cx="411480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3600">
                <a:solidFill>
                  <a:srgbClr val="FF0066"/>
                </a:solidFill>
              </a:rPr>
              <a:t>APATHY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3600">
                <a:solidFill>
                  <a:srgbClr val="FF0066"/>
                </a:solidFill>
              </a:rPr>
              <a:t>SYMPATHY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3600">
                <a:solidFill>
                  <a:srgbClr val="FF0066"/>
                </a:solidFill>
              </a:rPr>
              <a:t>EMPATHY</a:t>
            </a:r>
          </a:p>
        </p:txBody>
      </p:sp>
    </p:spTree>
    <p:extLst>
      <p:ext uri="{BB962C8B-B14F-4D97-AF65-F5344CB8AC3E}">
        <p14:creationId xmlns:p14="http://schemas.microsoft.com/office/powerpoint/2010/main" val="307037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build="p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>
            <a:extLst>
              <a:ext uri="{FF2B5EF4-FFF2-40B4-BE49-F238E27FC236}">
                <a16:creationId xmlns:a16="http://schemas.microsoft.com/office/drawing/2014/main" id="{BC84B872-459B-905A-1006-1D88F5B113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838200"/>
            <a:ext cx="7772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chemeClr val="tx2"/>
                </a:solidFill>
              </a:rPr>
              <a:t>What You </a:t>
            </a:r>
            <a:r>
              <a:rPr lang="en-US" altLang="en-US" sz="4400" i="1">
                <a:solidFill>
                  <a:schemeClr val="tx2"/>
                </a:solidFill>
              </a:rPr>
              <a:t>Say</a:t>
            </a:r>
            <a:r>
              <a:rPr lang="en-US" altLang="en-US" sz="4400">
                <a:solidFill>
                  <a:schemeClr val="tx2"/>
                </a:solidFill>
              </a:rPr>
              <a:t> Should Help Your Customer --</a:t>
            </a:r>
          </a:p>
        </p:txBody>
      </p:sp>
      <p:sp>
        <p:nvSpPr>
          <p:cNvPr id="145411" name="Rectangle 3">
            <a:extLst>
              <a:ext uri="{FF2B5EF4-FFF2-40B4-BE49-F238E27FC236}">
                <a16:creationId xmlns:a16="http://schemas.microsoft.com/office/drawing/2014/main" id="{9215E2C9-72D4-E584-B909-260D9E2C5A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667000"/>
            <a:ext cx="77724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/>
              <a:t>Feel Understood</a:t>
            </a:r>
          </a:p>
          <a:p>
            <a:pPr eaLnBrk="1" hangingPunct="1"/>
            <a:r>
              <a:rPr lang="en-US" altLang="en-US"/>
              <a:t>Feel Welcome</a:t>
            </a:r>
          </a:p>
          <a:p>
            <a:pPr eaLnBrk="1" hangingPunct="1"/>
            <a:r>
              <a:rPr lang="en-US" altLang="en-US"/>
              <a:t>Feel Comfortable</a:t>
            </a:r>
          </a:p>
          <a:p>
            <a:pPr eaLnBrk="1" hangingPunct="1"/>
            <a:r>
              <a:rPr lang="en-US" altLang="en-US"/>
              <a:t>Feel Important</a:t>
            </a:r>
          </a:p>
        </p:txBody>
      </p:sp>
      <p:graphicFrame>
        <p:nvGraphicFramePr>
          <p:cNvPr id="145412" name="Object 4">
            <a:extLst>
              <a:ext uri="{FF2B5EF4-FFF2-40B4-BE49-F238E27FC236}">
                <a16:creationId xmlns:a16="http://schemas.microsoft.com/office/drawing/2014/main" id="{C33851E0-FC28-6DE7-5292-C1944C9A80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43600" y="2286000"/>
          <a:ext cx="43434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4960938" imgH="2811463" progId="MS_ClipArt_Gallery.2">
                  <p:embed/>
                </p:oleObj>
              </mc:Choice>
              <mc:Fallback>
                <p:oleObj name="Clip" r:id="rId3" imgW="4960938" imgH="2811463" progId="MS_ClipArt_Gallery.2">
                  <p:embed/>
                  <p:pic>
                    <p:nvPicPr>
                      <p:cNvPr id="145412" name="Object 4">
                        <a:extLst>
                          <a:ext uri="{FF2B5EF4-FFF2-40B4-BE49-F238E27FC236}">
                            <a16:creationId xmlns:a16="http://schemas.microsoft.com/office/drawing/2014/main" id="{C33851E0-FC28-6DE7-5292-C1944C9A801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2286000"/>
                        <a:ext cx="43434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77766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>
            <a:extLst>
              <a:ext uri="{FF2B5EF4-FFF2-40B4-BE49-F238E27FC236}">
                <a16:creationId xmlns:a16="http://schemas.microsoft.com/office/drawing/2014/main" id="{C49F7CA7-E474-38C8-4C4D-FE12F3506B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1066801"/>
            <a:ext cx="5435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u="sng">
                <a:solidFill>
                  <a:srgbClr val="0000FF"/>
                </a:solidFill>
                <a:latin typeface="Verdana" panose="020B0604030504040204" pitchFamily="34" charset="0"/>
              </a:rPr>
              <a:t>Dealing with Complaints</a:t>
            </a:r>
            <a:endParaRPr lang="en-US" altLang="en-US" sz="2800" b="1" u="sng" noProof="1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239619" name="Text Box 3">
            <a:extLst>
              <a:ext uri="{FF2B5EF4-FFF2-40B4-BE49-F238E27FC236}">
                <a16:creationId xmlns:a16="http://schemas.microsoft.com/office/drawing/2014/main" id="{2C38A375-D9AF-8349-A1E1-6B6110B8C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228600"/>
            <a:ext cx="518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</a:rPr>
              <a:t> </a:t>
            </a:r>
            <a:r>
              <a:rPr lang="en-US" altLang="en-US" sz="3600">
                <a:solidFill>
                  <a:srgbClr val="FF0000"/>
                </a:solidFill>
              </a:rPr>
              <a:t>Customer Orientation</a:t>
            </a:r>
            <a:r>
              <a:rPr lang="en-US" altLang="en-US" sz="28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39620" name="Text Box 4">
            <a:extLst>
              <a:ext uri="{FF2B5EF4-FFF2-40B4-BE49-F238E27FC236}">
                <a16:creationId xmlns:a16="http://schemas.microsoft.com/office/drawing/2014/main" id="{2D90EDC2-ED28-5459-77F1-A269BE37F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1752601"/>
            <a:ext cx="5029200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b="1" i="1"/>
              <a:t>G</a:t>
            </a:r>
            <a:r>
              <a:rPr lang="en-US" altLang="en-US">
                <a:solidFill>
                  <a:srgbClr val="FF33CC"/>
                </a:solidFill>
              </a:rPr>
              <a:t>et the facts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b="1" i="1"/>
              <a:t>R</a:t>
            </a:r>
            <a:r>
              <a:rPr lang="en-US" altLang="en-US">
                <a:solidFill>
                  <a:srgbClr val="FF33CC"/>
                </a:solidFill>
              </a:rPr>
              <a:t>esponsibility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b="1" i="1"/>
              <a:t>E</a:t>
            </a:r>
            <a:r>
              <a:rPr lang="en-US" altLang="en-US">
                <a:solidFill>
                  <a:srgbClr val="FF33CC"/>
                </a:solidFill>
              </a:rPr>
              <a:t>mpathy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b="1" i="1"/>
              <a:t>A</a:t>
            </a:r>
            <a:r>
              <a:rPr lang="en-US" altLang="en-US">
                <a:solidFill>
                  <a:srgbClr val="FF33CC"/>
                </a:solidFill>
              </a:rPr>
              <a:t>gree a solution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b="1" i="1"/>
              <a:t>T</a:t>
            </a:r>
            <a:r>
              <a:rPr lang="en-US" altLang="en-US">
                <a:solidFill>
                  <a:srgbClr val="FF33CC"/>
                </a:solidFill>
              </a:rPr>
              <a:t>hank the customer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b="1" i="1">
                <a:solidFill>
                  <a:srgbClr val="66FF33"/>
                </a:solidFill>
              </a:rPr>
              <a:t>	</a:t>
            </a:r>
            <a:r>
              <a:rPr lang="en-US" altLang="en-US" b="1" i="1"/>
              <a:t>F</a:t>
            </a:r>
            <a:r>
              <a:rPr lang="en-US" altLang="en-US"/>
              <a:t>ollow Up Now</a:t>
            </a:r>
            <a:endParaRPr lang="en-US" altLang="en-US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6461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23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" fill="hold"/>
                                        <p:tgtEl>
                                          <p:spTgt spid="239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239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" fill="hold"/>
                                        <p:tgtEl>
                                          <p:spTgt spid="239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" fill="hold"/>
                                        <p:tgtEl>
                                          <p:spTgt spid="239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239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" fill="hold"/>
                                        <p:tgtEl>
                                          <p:spTgt spid="239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" fill="hold"/>
                                        <p:tgtEl>
                                          <p:spTgt spid="2396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" fill="hold"/>
                                        <p:tgtEl>
                                          <p:spTgt spid="2396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3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" fill="hold"/>
                                        <p:tgtEl>
                                          <p:spTgt spid="2396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" fill="hold"/>
                                        <p:tgtEl>
                                          <p:spTgt spid="2396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3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" fill="hold"/>
                                        <p:tgtEl>
                                          <p:spTgt spid="2396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" fill="hold"/>
                                        <p:tgtEl>
                                          <p:spTgt spid="2396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autoUpdateAnimBg="0"/>
      <p:bldP spid="239619" grpId="0" autoUpdateAnimBg="0"/>
      <p:bldP spid="239620" grpId="0" build="p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>
            <a:extLst>
              <a:ext uri="{FF2B5EF4-FFF2-40B4-BE49-F238E27FC236}">
                <a16:creationId xmlns:a16="http://schemas.microsoft.com/office/drawing/2014/main" id="{381D2E21-6FDB-F336-D65A-264EDD18B7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6925" y="12604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41667" name="Text Box 3">
            <a:extLst>
              <a:ext uri="{FF2B5EF4-FFF2-40B4-BE49-F238E27FC236}">
                <a16:creationId xmlns:a16="http://schemas.microsoft.com/office/drawing/2014/main" id="{80AD88F5-C87A-EE11-BE08-E7FEA62BF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1981200"/>
            <a:ext cx="6019800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3600" b="1" i="1">
                <a:solidFill>
                  <a:srgbClr val="FF0066"/>
                </a:solidFill>
              </a:rPr>
              <a:t>C</a:t>
            </a:r>
            <a:r>
              <a:rPr lang="en-US" altLang="en-US" sz="3600" b="1" i="1"/>
              <a:t>alm your emotions</a:t>
            </a:r>
            <a:endParaRPr lang="en-US" altLang="en-US" sz="3600"/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3600" b="1" i="1">
                <a:solidFill>
                  <a:schemeClr val="accent2"/>
                </a:solidFill>
              </a:rPr>
              <a:t>L</a:t>
            </a:r>
            <a:r>
              <a:rPr lang="en-US" altLang="en-US" sz="3600" b="1" i="1"/>
              <a:t>isten actively to Customer</a:t>
            </a:r>
            <a:endParaRPr lang="en-US" altLang="en-US" sz="3600"/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3600" b="1" i="1">
                <a:solidFill>
                  <a:srgbClr val="FF0000"/>
                </a:solidFill>
              </a:rPr>
              <a:t>E</a:t>
            </a:r>
            <a:r>
              <a:rPr lang="en-US" altLang="en-US" sz="3600" b="1" i="1"/>
              <a:t>mpathise with him</a:t>
            </a:r>
            <a:endParaRPr lang="en-US" altLang="en-US" sz="3600"/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3600" b="1" i="1">
                <a:solidFill>
                  <a:srgbClr val="33CC33"/>
                </a:solidFill>
              </a:rPr>
              <a:t>A</a:t>
            </a:r>
            <a:r>
              <a:rPr lang="en-US" altLang="en-US" sz="3600" b="1" i="1"/>
              <a:t>cknowledge the situation</a:t>
            </a:r>
            <a:endParaRPr lang="en-US" altLang="en-US" sz="3600"/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3600" b="1" i="1">
                <a:solidFill>
                  <a:srgbClr val="FF0000"/>
                </a:solidFill>
              </a:rPr>
              <a:t>R</a:t>
            </a:r>
            <a:r>
              <a:rPr lang="en-US" altLang="en-US" sz="3600" b="1" i="1"/>
              <a:t>esponsive and Proactive</a:t>
            </a:r>
            <a:endParaRPr lang="en-US" altLang="en-US" sz="3600"/>
          </a:p>
        </p:txBody>
      </p:sp>
      <p:sp>
        <p:nvSpPr>
          <p:cNvPr id="241668" name="Rectangle 4">
            <a:extLst>
              <a:ext uri="{FF2B5EF4-FFF2-40B4-BE49-F238E27FC236}">
                <a16:creationId xmlns:a16="http://schemas.microsoft.com/office/drawing/2014/main" id="{F5FDAE9C-550A-4CD9-8C5E-D649A3CD5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1066801"/>
            <a:ext cx="5435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u="sng">
                <a:solidFill>
                  <a:srgbClr val="0000FF"/>
                </a:solidFill>
                <a:latin typeface="Verdana" panose="020B0604030504040204" pitchFamily="34" charset="0"/>
              </a:rPr>
              <a:t>Dealing with Complaints</a:t>
            </a:r>
            <a:endParaRPr lang="en-US" altLang="en-US" sz="2800" b="1" u="sng" noProof="1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241669" name="Text Box 5">
            <a:extLst>
              <a:ext uri="{FF2B5EF4-FFF2-40B4-BE49-F238E27FC236}">
                <a16:creationId xmlns:a16="http://schemas.microsoft.com/office/drawing/2014/main" id="{6B991143-3AB7-5104-A0BC-D5CF5ED31F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228600"/>
            <a:ext cx="518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</a:rPr>
              <a:t> </a:t>
            </a:r>
            <a:r>
              <a:rPr lang="en-US" altLang="en-US" sz="3600">
                <a:solidFill>
                  <a:srgbClr val="FF0000"/>
                </a:solidFill>
              </a:rPr>
              <a:t>Customer Orientation</a:t>
            </a:r>
            <a:r>
              <a:rPr lang="en-US" altLang="en-US" sz="280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02109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3" dur="500"/>
                                        <p:tgtEl>
                                          <p:spTgt spid="24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7" grpId="0" build="p" autoUpdateAnimBg="0"/>
      <p:bldP spid="241668" grpId="0" autoUpdateAnimBg="0"/>
      <p:bldP spid="241669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>
            <a:extLst>
              <a:ext uri="{FF2B5EF4-FFF2-40B4-BE49-F238E27FC236}">
                <a16:creationId xmlns:a16="http://schemas.microsoft.com/office/drawing/2014/main" id="{5D8D6744-8E1C-A960-45C4-169C4430A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228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chemeClr val="tx2"/>
                </a:solidFill>
              </a:rPr>
              <a:t>Handling Complaints and Difficult Customers: No-No’s</a:t>
            </a:r>
          </a:p>
        </p:txBody>
      </p:sp>
      <p:sp>
        <p:nvSpPr>
          <p:cNvPr id="151555" name="Rectangle 3">
            <a:extLst>
              <a:ext uri="{FF2B5EF4-FFF2-40B4-BE49-F238E27FC236}">
                <a16:creationId xmlns:a16="http://schemas.microsoft.com/office/drawing/2014/main" id="{D392B1FD-E04E-BF3A-E1C4-B9318A135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600"/>
              <a:t>Give excuses</a:t>
            </a:r>
          </a:p>
          <a:p>
            <a:pPr eaLnBrk="1" hangingPunct="1"/>
            <a:r>
              <a:rPr lang="en-US" altLang="en-US" sz="3600"/>
              <a:t>Argue with the customer</a:t>
            </a:r>
          </a:p>
          <a:p>
            <a:pPr eaLnBrk="1" hangingPunct="1"/>
            <a:r>
              <a:rPr lang="en-US" altLang="en-US" sz="3600"/>
              <a:t>Criticize the customer</a:t>
            </a:r>
          </a:p>
          <a:p>
            <a:pPr eaLnBrk="1" hangingPunct="1"/>
            <a:r>
              <a:rPr lang="en-US" altLang="en-US" sz="3600"/>
              <a:t>Challenge the customer</a:t>
            </a:r>
          </a:p>
          <a:p>
            <a:pPr eaLnBrk="1" hangingPunct="1"/>
            <a:r>
              <a:rPr lang="en-US" altLang="en-US" sz="3600"/>
              <a:t>Ignore the customer</a:t>
            </a:r>
          </a:p>
          <a:p>
            <a:pPr eaLnBrk="1" hangingPunct="1"/>
            <a:r>
              <a:rPr lang="en-US" altLang="en-US" sz="3600"/>
              <a:t>Blow the problem out of proportion</a:t>
            </a:r>
          </a:p>
        </p:txBody>
      </p:sp>
      <p:sp>
        <p:nvSpPr>
          <p:cNvPr id="151556" name="AutoShape 4">
            <a:extLst>
              <a:ext uri="{FF2B5EF4-FFF2-40B4-BE49-F238E27FC236}">
                <a16:creationId xmlns:a16="http://schemas.microsoft.com/office/drawing/2014/main" id="{3AACD926-D613-1E00-E9B8-AE25EF8D5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2133600"/>
            <a:ext cx="2819400" cy="2667000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699"/>
                  <a:pt x="7477" y="3223"/>
                  <a:pt x="6106" y="4198"/>
                </a:cubicBezTo>
                <a:lnTo>
                  <a:pt x="17401" y="15493"/>
                </a:ln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900"/>
                  <a:pt x="14122" y="18376"/>
                  <a:pt x="15493" y="17401"/>
                </a:cubicBezTo>
                <a:lnTo>
                  <a:pt x="4198" y="6106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50690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5DEEF121-9DAF-B6A5-7256-5611705D1F1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95589" y="2041183"/>
            <a:ext cx="6042025" cy="1121461"/>
          </a:xfrm>
        </p:spPr>
        <p:txBody>
          <a:bodyPr vert="horz" lIns="0" tIns="13335" rIns="0" bIns="0" rtlCol="0" anchor="ctr">
            <a:spAutoFit/>
          </a:bodyPr>
          <a:lstStyle/>
          <a:p>
            <a:pPr marL="12700">
              <a:spcBef>
                <a:spcPts val="105"/>
              </a:spcBef>
              <a:defRPr/>
            </a:pPr>
            <a:r>
              <a:rPr sz="8000" dirty="0">
                <a:latin typeface="Times New Roman"/>
                <a:cs typeface="Times New Roman"/>
              </a:rPr>
              <a:t>THANK </a:t>
            </a:r>
            <a:r>
              <a:rPr sz="8000" spc="-25" dirty="0">
                <a:latin typeface="Times New Roman"/>
                <a:cs typeface="Times New Roman"/>
              </a:rPr>
              <a:t>YO</a:t>
            </a:r>
            <a:r>
              <a:rPr lang="en-US" sz="8000" spc="-25" dirty="0"/>
              <a:t>U</a:t>
            </a:r>
            <a:endParaRPr sz="8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20005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5A029722-ACE0-7374-BA7A-FA516DFC74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29118" y="819015"/>
            <a:ext cx="7886140" cy="600916"/>
          </a:xfrm>
        </p:spPr>
        <p:txBody>
          <a:bodyPr vert="horz" lIns="92204" tIns="46102" rIns="92204" bIns="46102" rtlCol="0" anchor="t">
            <a:normAutofit/>
          </a:bodyPr>
          <a:lstStyle/>
          <a:p>
            <a:r>
              <a:rPr lang="en-US" altLang="en-US" sz="2824" b="1" dirty="0">
                <a:latin typeface="Verdana" panose="020B0604030504040204" pitchFamily="34" charset="0"/>
              </a:rPr>
              <a:t>    </a:t>
            </a:r>
            <a:r>
              <a:rPr lang="en-US" altLang="en-US" sz="2824" b="1" dirty="0">
                <a:solidFill>
                  <a:srgbClr val="FF0000"/>
                </a:solidFill>
                <a:latin typeface="Verdana" panose="020B0604030504040204" pitchFamily="34" charset="0"/>
              </a:rPr>
              <a:t>Importance Of Communication</a:t>
            </a:r>
            <a:endParaRPr lang="en-US" altLang="en-US" dirty="0">
              <a:solidFill>
                <a:srgbClr val="FF0000"/>
              </a:solidFill>
            </a:endParaRP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0BD561B9-BAF2-E6E6-AC85-421BC66C85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398059" y="1613648"/>
            <a:ext cx="7261412" cy="4115360"/>
          </a:xfrm>
        </p:spPr>
        <p:txBody>
          <a:bodyPr vert="horz" lIns="92204" tIns="46102" rIns="92204" bIns="46102" rtlCol="0">
            <a:normAutofit fontScale="92500" lnSpcReduction="20000"/>
          </a:bodyPr>
          <a:lstStyle/>
          <a:p>
            <a:r>
              <a:rPr lang="en-US" altLang="en-US" sz="2118" b="1">
                <a:latin typeface="Tahoma" panose="020B0604030504040204" pitchFamily="34" charset="0"/>
              </a:rPr>
              <a:t>Organizational / Functional:</a:t>
            </a:r>
            <a:r>
              <a:rPr lang="en-US" altLang="en-US" sz="2118">
                <a:latin typeface="Tahoma" panose="020B0604030504040204" pitchFamily="34" charset="0"/>
              </a:rPr>
              <a:t> </a:t>
            </a:r>
          </a:p>
          <a:p>
            <a:pPr>
              <a:buFontTx/>
              <a:buNone/>
            </a:pPr>
            <a:r>
              <a:rPr lang="en-US" altLang="en-US" sz="2118">
                <a:latin typeface="Tahoma" panose="020B0604030504040204" pitchFamily="34" charset="0"/>
              </a:rPr>
              <a:t>greater information access and awareness</a:t>
            </a:r>
          </a:p>
          <a:p>
            <a:pPr>
              <a:lnSpc>
                <a:spcPct val="55000"/>
              </a:lnSpc>
            </a:pPr>
            <a:endParaRPr lang="en-US" altLang="en-US" sz="2118">
              <a:latin typeface="Tahoma" panose="020B0604030504040204" pitchFamily="34" charset="0"/>
            </a:endParaRPr>
          </a:p>
          <a:p>
            <a:r>
              <a:rPr lang="en-US" altLang="en-US" sz="2118" b="1">
                <a:latin typeface="Tahoma" panose="020B0604030504040204" pitchFamily="34" charset="0"/>
              </a:rPr>
              <a:t>Improves coordination:</a:t>
            </a:r>
            <a:r>
              <a:rPr lang="en-US" altLang="en-US" sz="2118">
                <a:latin typeface="Tahoma" panose="020B0604030504040204" pitchFamily="34" charset="0"/>
              </a:rPr>
              <a:t> </a:t>
            </a:r>
          </a:p>
          <a:p>
            <a:pPr>
              <a:buFontTx/>
              <a:buNone/>
            </a:pPr>
            <a:r>
              <a:rPr lang="en-US" altLang="en-US" sz="2118">
                <a:latin typeface="Tahoma" panose="020B0604030504040204" pitchFamily="34" charset="0"/>
              </a:rPr>
              <a:t>reduces logical gaps</a:t>
            </a:r>
          </a:p>
          <a:p>
            <a:pPr>
              <a:lnSpc>
                <a:spcPct val="55000"/>
              </a:lnSpc>
            </a:pPr>
            <a:endParaRPr lang="en-US" altLang="en-US" sz="2118">
              <a:latin typeface="Tahoma" panose="020B0604030504040204" pitchFamily="34" charset="0"/>
            </a:endParaRPr>
          </a:p>
          <a:p>
            <a:r>
              <a:rPr lang="en-US" altLang="en-US" sz="2118" b="1">
                <a:latin typeface="Tahoma" panose="020B0604030504040204" pitchFamily="34" charset="0"/>
              </a:rPr>
              <a:t>Encourages cooperation:</a:t>
            </a:r>
            <a:r>
              <a:rPr lang="en-US" altLang="en-US" sz="2118">
                <a:latin typeface="Tahoma" panose="020B0604030504040204" pitchFamily="34" charset="0"/>
              </a:rPr>
              <a:t> </a:t>
            </a:r>
          </a:p>
          <a:p>
            <a:pPr>
              <a:buFontTx/>
              <a:buNone/>
            </a:pPr>
            <a:r>
              <a:rPr lang="en-US" altLang="en-US" sz="2118">
                <a:latin typeface="Tahoma" panose="020B0604030504040204" pitchFamily="34" charset="0"/>
              </a:rPr>
              <a:t>helps bring everyone in the mainstream</a:t>
            </a:r>
          </a:p>
          <a:p>
            <a:pPr>
              <a:lnSpc>
                <a:spcPct val="55000"/>
              </a:lnSpc>
            </a:pPr>
            <a:endParaRPr lang="en-US" altLang="en-US" sz="2118">
              <a:latin typeface="Tahoma" panose="020B0604030504040204" pitchFamily="34" charset="0"/>
            </a:endParaRPr>
          </a:p>
          <a:p>
            <a:r>
              <a:rPr lang="en-US" altLang="en-US" sz="2118" b="1">
                <a:latin typeface="Tahoma" panose="020B0604030504040204" pitchFamily="34" charset="0"/>
              </a:rPr>
              <a:t>Gives a direction:</a:t>
            </a:r>
            <a:r>
              <a:rPr lang="en-US" altLang="en-US" sz="2118">
                <a:latin typeface="Tahoma" panose="020B0604030504040204" pitchFamily="34" charset="0"/>
              </a:rPr>
              <a:t> </a:t>
            </a:r>
          </a:p>
          <a:p>
            <a:pPr>
              <a:buFontTx/>
              <a:buNone/>
            </a:pPr>
            <a:r>
              <a:rPr lang="en-US" altLang="en-US" sz="2118">
                <a:latin typeface="Tahoma" panose="020B0604030504040204" pitchFamily="34" charset="0"/>
              </a:rPr>
              <a:t>to tasks and activities</a:t>
            </a:r>
          </a:p>
          <a:p>
            <a:endParaRPr lang="en-US" altLang="en-US" sz="2118">
              <a:latin typeface="Tahoma" panose="020B0604030504040204" pitchFamily="34" charset="0"/>
            </a:endParaRPr>
          </a:p>
          <a:p>
            <a:r>
              <a:rPr lang="en-US" altLang="en-US" sz="2118" b="1">
                <a:latin typeface="Tahoma" panose="020B0604030504040204" pitchFamily="34" charset="0"/>
              </a:rPr>
              <a:t>Morale and empowerment</a:t>
            </a:r>
            <a:endParaRPr lang="en-US" altLang="en-US" sz="2118">
              <a:latin typeface="Tahoma" panose="020B0604030504040204" pitchFamily="34" charset="0"/>
            </a:endParaRPr>
          </a:p>
          <a:p>
            <a:endParaRPr lang="en-US" altLang="en-US" sz="2118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63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>
            <a:extLst>
              <a:ext uri="{FF2B5EF4-FFF2-40B4-BE49-F238E27FC236}">
                <a16:creationId xmlns:a16="http://schemas.microsoft.com/office/drawing/2014/main" id="{FEC3B3B4-5022-B854-4E58-03901A56D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7412" y="1686485"/>
            <a:ext cx="8269941" cy="367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en-US" sz="2118" b="1">
                <a:latin typeface="Tahoma" panose="020B0604030504040204" pitchFamily="34" charset="0"/>
              </a:rPr>
              <a:t> Decision making</a:t>
            </a:r>
            <a:r>
              <a:rPr lang="en-US" altLang="en-US" sz="2118">
                <a:latin typeface="Tahoma" panose="020B0604030504040204" pitchFamily="34" charset="0"/>
              </a:rPr>
              <a:t> aid</a:t>
            </a:r>
          </a:p>
          <a:p>
            <a:pPr>
              <a:buFontTx/>
              <a:buChar char="•"/>
            </a:pPr>
            <a:endParaRPr lang="en-US" altLang="en-US" sz="2118">
              <a:latin typeface="Tahoma" panose="020B0604030504040204" pitchFamily="34" charset="0"/>
            </a:endParaRPr>
          </a:p>
          <a:p>
            <a:pPr>
              <a:buFontTx/>
              <a:buChar char="•"/>
            </a:pPr>
            <a:r>
              <a:rPr lang="en-US" altLang="en-US" sz="2118">
                <a:latin typeface="Tahoma" panose="020B0604030504040204" pitchFamily="34" charset="0"/>
              </a:rPr>
              <a:t> </a:t>
            </a:r>
            <a:r>
              <a:rPr lang="en-US" altLang="en-US" sz="2118" b="1">
                <a:latin typeface="Tahoma" panose="020B0604030504040204" pitchFamily="34" charset="0"/>
              </a:rPr>
              <a:t>Speeds up</a:t>
            </a:r>
            <a:r>
              <a:rPr lang="en-US" altLang="en-US" sz="2118">
                <a:latin typeface="Tahoma" panose="020B0604030504040204" pitchFamily="34" charset="0"/>
              </a:rPr>
              <a:t> the organizational processes</a:t>
            </a:r>
          </a:p>
          <a:p>
            <a:endParaRPr lang="en-US" altLang="en-US" sz="2118">
              <a:latin typeface="Tahoma" panose="020B0604030504040204" pitchFamily="34" charset="0"/>
            </a:endParaRPr>
          </a:p>
          <a:p>
            <a:pPr>
              <a:buFontTx/>
              <a:buChar char="•"/>
            </a:pPr>
            <a:r>
              <a:rPr lang="en-US" altLang="en-US" sz="2118">
                <a:latin typeface="Tahoma" panose="020B0604030504040204" pitchFamily="34" charset="0"/>
              </a:rPr>
              <a:t> </a:t>
            </a:r>
            <a:r>
              <a:rPr lang="en-US" altLang="en-US" sz="2118" b="1">
                <a:latin typeface="Tahoma" panose="020B0604030504040204" pitchFamily="34" charset="0"/>
              </a:rPr>
              <a:t>Better focus</a:t>
            </a:r>
            <a:r>
              <a:rPr lang="en-US" altLang="en-US" sz="2118">
                <a:latin typeface="Tahoma" panose="020B0604030504040204" pitchFamily="34" charset="0"/>
              </a:rPr>
              <a:t> on customer requirements</a:t>
            </a:r>
          </a:p>
          <a:p>
            <a:endParaRPr lang="en-US" altLang="en-US" sz="2118">
              <a:latin typeface="Tahoma" panose="020B0604030504040204" pitchFamily="34" charset="0"/>
            </a:endParaRPr>
          </a:p>
          <a:p>
            <a:pPr>
              <a:buFontTx/>
              <a:buChar char="•"/>
            </a:pPr>
            <a:r>
              <a:rPr lang="en-US" altLang="en-US" sz="2118">
                <a:latin typeface="Tahoma" panose="020B0604030504040204" pitchFamily="34" charset="0"/>
              </a:rPr>
              <a:t> Generates a </a:t>
            </a:r>
            <a:r>
              <a:rPr lang="en-US" altLang="en-US" sz="2118" b="1">
                <a:latin typeface="Tahoma" panose="020B0604030504040204" pitchFamily="34" charset="0"/>
              </a:rPr>
              <a:t>greater sense of organizational commitment and involvement</a:t>
            </a:r>
          </a:p>
          <a:p>
            <a:endParaRPr lang="en-US" altLang="en-US" sz="2118" b="1">
              <a:latin typeface="Tahoma" panose="020B0604030504040204" pitchFamily="34" charset="0"/>
            </a:endParaRPr>
          </a:p>
          <a:p>
            <a:pPr>
              <a:buFontTx/>
              <a:buChar char="•"/>
            </a:pPr>
            <a:r>
              <a:rPr lang="en-US" altLang="en-US" sz="2118" b="1">
                <a:latin typeface="Tahoma" panose="020B0604030504040204" pitchFamily="34" charset="0"/>
              </a:rPr>
              <a:t> A problem solving tool: </a:t>
            </a:r>
          </a:p>
          <a:p>
            <a:r>
              <a:rPr lang="en-US" altLang="en-US" sz="2118">
                <a:latin typeface="Tahoma" panose="020B0604030504040204" pitchFamily="34" charset="0"/>
              </a:rPr>
              <a:t>by clarity, preciseness and feedback</a:t>
            </a:r>
          </a:p>
        </p:txBody>
      </p:sp>
      <p:sp>
        <p:nvSpPr>
          <p:cNvPr id="73732" name="Rectangle 4">
            <a:extLst>
              <a:ext uri="{FF2B5EF4-FFF2-40B4-BE49-F238E27FC236}">
                <a16:creationId xmlns:a16="http://schemas.microsoft.com/office/drawing/2014/main" id="{E01FBC69-60D3-6C61-E689-C5F3D93E2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9118" y="806823"/>
            <a:ext cx="7886140" cy="600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04" tIns="46102" rIns="92204" bIns="46102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824" b="1" dirty="0">
                <a:solidFill>
                  <a:srgbClr val="FF0000"/>
                </a:solidFill>
                <a:latin typeface="Verdana" panose="020B0604030504040204" pitchFamily="34" charset="0"/>
              </a:rPr>
              <a:t>….. Importance Of Communication</a:t>
            </a:r>
            <a:endParaRPr lang="en-US" altLang="en-US" sz="3883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010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D0EF5327-26AD-7D9C-8153-3AD12B7783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931" y="609321"/>
            <a:ext cx="7886140" cy="600915"/>
          </a:xfrm>
        </p:spPr>
        <p:txBody>
          <a:bodyPr vert="horz" lIns="92204" tIns="46102" rIns="92204" bIns="46102" rtlCol="0" anchor="t">
            <a:normAutofit/>
          </a:bodyPr>
          <a:lstStyle/>
          <a:p>
            <a:r>
              <a:rPr lang="en-US" altLang="en-US" sz="2824" b="1">
                <a:latin typeface="Tahoma" panose="020B0604030504040204" pitchFamily="34" charset="0"/>
              </a:rPr>
              <a:t>Flow of communication</a:t>
            </a:r>
            <a:endParaRPr lang="en-US" altLang="en-US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D42495F5-0C11-FB21-36BC-AA9C4452A9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52931" y="1479177"/>
            <a:ext cx="7886140" cy="4115360"/>
          </a:xfrm>
        </p:spPr>
        <p:txBody>
          <a:bodyPr vert="horz" lIns="92204" tIns="46102" rIns="92204" bIns="46102" rtlCol="0">
            <a:normAutofit/>
          </a:bodyPr>
          <a:lstStyle/>
          <a:p>
            <a:pPr>
              <a:buFontTx/>
              <a:buNone/>
            </a:pPr>
            <a:r>
              <a:rPr lang="en-US" altLang="en-US" sz="2471" b="1">
                <a:latin typeface="Tahoma" panose="020B0604030504040204" pitchFamily="34" charset="0"/>
              </a:rPr>
              <a:t>At the workplace</a:t>
            </a:r>
            <a:endParaRPr lang="en-US" altLang="en-US"/>
          </a:p>
          <a:p>
            <a:pPr>
              <a:buFontTx/>
              <a:buChar char="*"/>
            </a:pPr>
            <a:r>
              <a:rPr lang="en-US" altLang="en-US">
                <a:latin typeface="Tahoma" panose="020B0604030504040204" pitchFamily="34" charset="0"/>
              </a:rPr>
              <a:t>Upward </a:t>
            </a:r>
            <a:br>
              <a:rPr lang="en-US" altLang="en-US">
                <a:latin typeface="Tahoma" panose="020B0604030504040204" pitchFamily="34" charset="0"/>
              </a:rPr>
            </a:br>
            <a:r>
              <a:rPr lang="en-US" altLang="en-US" sz="2118">
                <a:latin typeface="Tahoma" panose="020B0604030504040204" pitchFamily="34" charset="0"/>
              </a:rPr>
              <a:t>From employee to superior</a:t>
            </a:r>
          </a:p>
          <a:p>
            <a:pPr>
              <a:buFontTx/>
              <a:buChar char="*"/>
            </a:pPr>
            <a:r>
              <a:rPr lang="en-US" altLang="en-US">
                <a:latin typeface="Tahoma" panose="020B0604030504040204" pitchFamily="34" charset="0"/>
              </a:rPr>
              <a:t>Downward</a:t>
            </a:r>
          </a:p>
          <a:p>
            <a:pPr>
              <a:buFontTx/>
              <a:buNone/>
            </a:pPr>
            <a:r>
              <a:rPr lang="en-US" altLang="en-US">
                <a:latin typeface="Tahoma" panose="020B0604030504040204" pitchFamily="34" charset="0"/>
              </a:rPr>
              <a:t>   </a:t>
            </a:r>
            <a:r>
              <a:rPr lang="en-US" altLang="en-US" sz="2118">
                <a:latin typeface="Tahoma" panose="020B0604030504040204" pitchFamily="34" charset="0"/>
              </a:rPr>
              <a:t>From superiors to the employee</a:t>
            </a:r>
            <a:endParaRPr lang="en-US" altLang="en-US">
              <a:latin typeface="Tahoma" panose="020B0604030504040204" pitchFamily="34" charset="0"/>
            </a:endParaRPr>
          </a:p>
          <a:p>
            <a:pPr>
              <a:buFontTx/>
              <a:buChar char="*"/>
            </a:pPr>
            <a:r>
              <a:rPr lang="en-US" altLang="en-US">
                <a:latin typeface="Tahoma" panose="020B0604030504040204" pitchFamily="34" charset="0"/>
              </a:rPr>
              <a:t>Lateral</a:t>
            </a:r>
          </a:p>
          <a:p>
            <a:pPr>
              <a:buFontTx/>
              <a:buNone/>
            </a:pPr>
            <a:r>
              <a:rPr lang="en-US" altLang="en-US">
                <a:latin typeface="Tahoma" panose="020B0604030504040204" pitchFamily="34" charset="0"/>
              </a:rPr>
              <a:t>   </a:t>
            </a:r>
            <a:r>
              <a:rPr lang="en-US" altLang="en-US" sz="2118">
                <a:latin typeface="Tahoma" panose="020B0604030504040204" pitchFamily="34" charset="0"/>
              </a:rPr>
              <a:t>From one employee to another</a:t>
            </a:r>
            <a:endParaRPr lang="en-US" altLang="en-US">
              <a:latin typeface="Tahoma" panose="020B0604030504040204" pitchFamily="34" charset="0"/>
            </a:endParaRPr>
          </a:p>
        </p:txBody>
      </p:sp>
      <p:sp>
        <p:nvSpPr>
          <p:cNvPr id="28676" name="AutoShape 4">
            <a:extLst>
              <a:ext uri="{FF2B5EF4-FFF2-40B4-BE49-F238E27FC236}">
                <a16:creationId xmlns:a16="http://schemas.microsoft.com/office/drawing/2014/main" id="{CE6D283E-5095-F621-8349-7096FC1AF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2824" y="1748118"/>
            <a:ext cx="428625" cy="995923"/>
          </a:xfrm>
          <a:prstGeom prst="upArrow">
            <a:avLst>
              <a:gd name="adj1" fmla="val 50000"/>
              <a:gd name="adj2" fmla="val 58088"/>
            </a:avLst>
          </a:prstGeom>
          <a:solidFill>
            <a:srgbClr val="66FFFF"/>
          </a:solidFill>
          <a:ln w="9525">
            <a:solidFill>
              <a:srgbClr val="66FFFF"/>
            </a:solidFill>
            <a:miter lim="800000"/>
            <a:headEnd/>
            <a:tailEnd/>
          </a:ln>
          <a:effectLst>
            <a:outerShdw dist="107763" dir="13500000" sx="125000" sy="125000" algn="br" rotWithShape="0">
              <a:schemeClr val="bg2"/>
            </a:outerShdw>
          </a:effectLst>
        </p:spPr>
        <p:txBody>
          <a:bodyPr wrap="none" anchor="ctr"/>
          <a:lstStyle/>
          <a:p>
            <a:endParaRPr lang="en-IN" sz="1588"/>
          </a:p>
        </p:txBody>
      </p:sp>
      <p:sp>
        <p:nvSpPr>
          <p:cNvPr id="28677" name="AutoShape 5">
            <a:extLst>
              <a:ext uri="{FF2B5EF4-FFF2-40B4-BE49-F238E27FC236}">
                <a16:creationId xmlns:a16="http://schemas.microsoft.com/office/drawing/2014/main" id="{6B44C350-31DA-94FB-6257-06FC4D55E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5493" y="2958353"/>
            <a:ext cx="428625" cy="1008529"/>
          </a:xfrm>
          <a:prstGeom prst="downArrow">
            <a:avLst>
              <a:gd name="adj1" fmla="val 50000"/>
              <a:gd name="adj2" fmla="val 58824"/>
            </a:avLst>
          </a:prstGeom>
          <a:solidFill>
            <a:srgbClr val="66FFFF"/>
          </a:solidFill>
          <a:ln w="9525">
            <a:solidFill>
              <a:srgbClr val="66FFFF"/>
            </a:solidFill>
            <a:miter lim="800000"/>
            <a:headEnd/>
            <a:tailEnd/>
          </a:ln>
          <a:effectLst>
            <a:outerShdw dist="107763" dir="13500000" sx="125000" sy="125000" algn="br" rotWithShape="0">
              <a:schemeClr val="bg2"/>
            </a:outerShdw>
          </a:effectLst>
        </p:spPr>
        <p:txBody>
          <a:bodyPr wrap="none" anchor="ctr"/>
          <a:lstStyle/>
          <a:p>
            <a:endParaRPr lang="en-IN" sz="1588"/>
          </a:p>
        </p:txBody>
      </p:sp>
      <p:sp>
        <p:nvSpPr>
          <p:cNvPr id="28678" name="AutoShape 6">
            <a:extLst>
              <a:ext uri="{FF2B5EF4-FFF2-40B4-BE49-F238E27FC236}">
                <a16:creationId xmlns:a16="http://schemas.microsoft.com/office/drawing/2014/main" id="{5E8D3A44-90E7-E9ED-93E1-B3CC66B66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3471" y="4370295"/>
            <a:ext cx="1344706" cy="428625"/>
          </a:xfrm>
          <a:prstGeom prst="leftRightArrow">
            <a:avLst>
              <a:gd name="adj1" fmla="val 50000"/>
              <a:gd name="adj2" fmla="val 62745"/>
            </a:avLst>
          </a:prstGeom>
          <a:solidFill>
            <a:srgbClr val="66FFFF"/>
          </a:solidFill>
          <a:ln w="9525">
            <a:solidFill>
              <a:srgbClr val="66FFFF"/>
            </a:solidFill>
            <a:miter lim="800000"/>
            <a:headEnd/>
            <a:tailEnd/>
          </a:ln>
          <a:effectLst>
            <a:outerShdw dist="107763" dir="13500000" sx="125000" sy="125000" algn="br" rotWithShape="0">
              <a:schemeClr val="bg2"/>
            </a:outerShdw>
          </a:effectLst>
        </p:spPr>
        <p:txBody>
          <a:bodyPr wrap="none" anchor="ctr"/>
          <a:lstStyle/>
          <a:p>
            <a:endParaRPr lang="en-IN" sz="1588"/>
          </a:p>
        </p:txBody>
      </p:sp>
    </p:spTree>
    <p:extLst>
      <p:ext uri="{BB962C8B-B14F-4D97-AF65-F5344CB8AC3E}">
        <p14:creationId xmlns:p14="http://schemas.microsoft.com/office/powerpoint/2010/main" val="668459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282380E8-4CD3-0CDF-1A81-1C94B97887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                             </a:t>
            </a:r>
            <a:r>
              <a:rPr lang="en-US" altLang="en-US" b="1" dirty="0">
                <a:solidFill>
                  <a:srgbClr val="FF0000"/>
                </a:solidFill>
              </a:rPr>
              <a:t>Hierarchy 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C46DFAB5-27D6-7B1A-2688-B10419642F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Upward</a:t>
            </a:r>
          </a:p>
          <a:p>
            <a:pPr lvl="1" eaLnBrk="1" hangingPunct="1"/>
            <a:r>
              <a:rPr lang="en-US" altLang="en-US"/>
              <a:t>Reports,Data,Suggestions</a:t>
            </a:r>
          </a:p>
          <a:p>
            <a:pPr lvl="1" eaLnBrk="1" hangingPunct="1"/>
            <a:r>
              <a:rPr lang="en-US" altLang="en-US"/>
              <a:t>Information for decision making</a:t>
            </a:r>
          </a:p>
          <a:p>
            <a:pPr eaLnBrk="1" hangingPunct="1"/>
            <a:r>
              <a:rPr lang="en-US" altLang="en-US"/>
              <a:t>Downward</a:t>
            </a:r>
          </a:p>
          <a:p>
            <a:pPr lvl="1" eaLnBrk="1" hangingPunct="1"/>
            <a:r>
              <a:rPr lang="en-US" altLang="en-US"/>
              <a:t>Requests, requirements</a:t>
            </a:r>
          </a:p>
          <a:p>
            <a:pPr lvl="1" eaLnBrk="1" hangingPunct="1"/>
            <a:r>
              <a:rPr lang="en-US" altLang="en-US"/>
              <a:t>Directives, comments</a:t>
            </a:r>
          </a:p>
          <a:p>
            <a:pPr eaLnBrk="1" hangingPunct="1"/>
            <a:r>
              <a:rPr lang="en-US" altLang="en-US"/>
              <a:t>Lateral </a:t>
            </a:r>
          </a:p>
          <a:p>
            <a:pPr lvl="1" eaLnBrk="1" hangingPunct="1"/>
            <a:r>
              <a:rPr lang="en-US" altLang="en-US"/>
              <a:t>Contribution, explanation, cooperation</a:t>
            </a:r>
          </a:p>
        </p:txBody>
      </p:sp>
    </p:spTree>
    <p:extLst>
      <p:ext uri="{BB962C8B-B14F-4D97-AF65-F5344CB8AC3E}">
        <p14:creationId xmlns:p14="http://schemas.microsoft.com/office/powerpoint/2010/main" val="3432579848"/>
      </p:ext>
    </p:extLst>
  </p:cSld>
  <p:clrMapOvr>
    <a:masterClrMapping/>
  </p:clrMapOvr>
  <p:transition>
    <p:blinds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1891</Words>
  <Application>Microsoft Office PowerPoint</Application>
  <PresentationFormat>Widescreen</PresentationFormat>
  <Paragraphs>450</Paragraphs>
  <Slides>56</Slides>
  <Notes>29</Notes>
  <HiddenSlides>3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56</vt:i4>
      </vt:variant>
    </vt:vector>
  </HeadingPairs>
  <TitlesOfParts>
    <vt:vector size="68" baseType="lpstr">
      <vt:lpstr>Angsana New</vt:lpstr>
      <vt:lpstr>Arial</vt:lpstr>
      <vt:lpstr>Arial Black</vt:lpstr>
      <vt:lpstr>Calibri</vt:lpstr>
      <vt:lpstr>Calibri Light</vt:lpstr>
      <vt:lpstr>Tahoma</vt:lpstr>
      <vt:lpstr>Times New Roman</vt:lpstr>
      <vt:lpstr>Verdana</vt:lpstr>
      <vt:lpstr>Wingdings</vt:lpstr>
      <vt:lpstr>Office Theme</vt:lpstr>
      <vt:lpstr>Document</vt:lpstr>
      <vt:lpstr>Microsoft Clip Gallery</vt:lpstr>
      <vt:lpstr>Effective Communication </vt:lpstr>
      <vt:lpstr>Effective Communication </vt:lpstr>
      <vt:lpstr>        Communication</vt:lpstr>
      <vt:lpstr>         What is Communication</vt:lpstr>
      <vt:lpstr>    Three ways to think about Communication </vt:lpstr>
      <vt:lpstr>    Importance Of Communication</vt:lpstr>
      <vt:lpstr>PowerPoint Presentation</vt:lpstr>
      <vt:lpstr>Flow of communication</vt:lpstr>
      <vt:lpstr>                             Hierarchy </vt:lpstr>
      <vt:lpstr>Upward Communication</vt:lpstr>
      <vt:lpstr>Downward Communication</vt:lpstr>
      <vt:lpstr>   Lateral Communication</vt:lpstr>
      <vt:lpstr>Who is a Stakeholder?</vt:lpstr>
      <vt:lpstr>             Stakeholders</vt:lpstr>
      <vt:lpstr>Why Stakeholders are Important?</vt:lpstr>
      <vt:lpstr>PowerPoint Presentation</vt:lpstr>
      <vt:lpstr>               Medium of Communication</vt:lpstr>
      <vt:lpstr>PowerPoint Presentation</vt:lpstr>
      <vt:lpstr>                        Communication</vt:lpstr>
      <vt:lpstr>             Verbal Communication</vt:lpstr>
      <vt:lpstr>PowerPoint Presentation</vt:lpstr>
      <vt:lpstr>PowerPoint Presentation</vt:lpstr>
      <vt:lpstr>PowerPoint Presentation</vt:lpstr>
      <vt:lpstr>                        Operation of Communication Barriers </vt:lpstr>
      <vt:lpstr>Communication – The Main Problems</vt:lpstr>
      <vt:lpstr>Diagnose before you Prescribe</vt:lpstr>
      <vt:lpstr>Communication – The Main Problems</vt:lpstr>
      <vt:lpstr>  Gateways to Communication</vt:lpstr>
      <vt:lpstr>….. Gateways to Communication</vt:lpstr>
      <vt:lpstr>EFFECTIVE COMMUNICATION</vt:lpstr>
      <vt:lpstr>…. Effective Communication</vt:lpstr>
      <vt:lpstr>….. Effective Communication</vt:lpstr>
      <vt:lpstr>Squares Exercise</vt:lpstr>
      <vt:lpstr>PowerPoint Presentation</vt:lpstr>
      <vt:lpstr>                 Listening : A lost art     </vt:lpstr>
      <vt:lpstr>                   Listening- Interpretation</vt:lpstr>
      <vt:lpstr>        What it takes to be a good listener</vt:lpstr>
      <vt:lpstr>How to be a good listener</vt:lpstr>
      <vt:lpstr>                       The Art of Listening</vt:lpstr>
      <vt:lpstr>Active Listening (4 Steps)</vt:lpstr>
      <vt:lpstr>Levels of Listening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Communication </dc:title>
  <dc:creator>Jagadish P</dc:creator>
  <cp:lastModifiedBy>Jagadish P</cp:lastModifiedBy>
  <cp:revision>13</cp:revision>
  <dcterms:created xsi:type="dcterms:W3CDTF">2024-06-09T07:58:40Z</dcterms:created>
  <dcterms:modified xsi:type="dcterms:W3CDTF">2024-11-04T23:56:22Z</dcterms:modified>
</cp:coreProperties>
</file>